
<file path=[Content_Types].xml><?xml version="1.0" encoding="utf-8"?>
<Types xmlns="http://schemas.openxmlformats.org/package/2006/content-types">
  <Default Extension="jpeg" ContentType="image/jpeg"/>
  <Default Extension="JPG" ContentType="image/.jpg"/>
  <Default Extension="wdp" ContentType="image/vnd.ms-photo"/>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8" r:id="rId3"/>
  </p:sldMasterIdLst>
  <p:notesMasterIdLst>
    <p:notesMasterId r:id="rId5"/>
  </p:notesMasterIdLst>
  <p:handoutMasterIdLst>
    <p:handoutMasterId r:id="rId33"/>
  </p:handoutMasterIdLst>
  <p:sldIdLst>
    <p:sldId id="355" r:id="rId4"/>
    <p:sldId id="354" r:id="rId6"/>
    <p:sldId id="257" r:id="rId7"/>
    <p:sldId id="363" r:id="rId8"/>
    <p:sldId id="263" r:id="rId9"/>
    <p:sldId id="370" r:id="rId10"/>
    <p:sldId id="356" r:id="rId11"/>
    <p:sldId id="280" r:id="rId12"/>
    <p:sldId id="372" r:id="rId13"/>
    <p:sldId id="408" r:id="rId14"/>
    <p:sldId id="366" r:id="rId15"/>
    <p:sldId id="368" r:id="rId16"/>
    <p:sldId id="267" r:id="rId17"/>
    <p:sldId id="376" r:id="rId18"/>
    <p:sldId id="279" r:id="rId19"/>
    <p:sldId id="382" r:id="rId20"/>
    <p:sldId id="395" r:id="rId21"/>
    <p:sldId id="394" r:id="rId22"/>
    <p:sldId id="383" r:id="rId23"/>
    <p:sldId id="384" r:id="rId24"/>
    <p:sldId id="322" r:id="rId25"/>
    <p:sldId id="385" r:id="rId26"/>
    <p:sldId id="358" r:id="rId27"/>
    <p:sldId id="284" r:id="rId28"/>
    <p:sldId id="373" r:id="rId29"/>
    <p:sldId id="374" r:id="rId30"/>
    <p:sldId id="375" r:id="rId31"/>
    <p:sldId id="362" r:id="rId32"/>
  </p:sldIdLst>
  <p:sldSz cx="12192000" cy="6858000"/>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4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1CA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59" autoAdjust="0"/>
    <p:restoredTop sz="95220" autoAdjust="0"/>
  </p:normalViewPr>
  <p:slideViewPr>
    <p:cSldViewPr snapToGrid="0" showGuides="1">
      <p:cViewPr varScale="1">
        <p:scale>
          <a:sx n="46" d="100"/>
          <a:sy n="46" d="100"/>
        </p:scale>
        <p:origin x="60" y="246"/>
      </p:cViewPr>
      <p:guideLst>
        <p:guide pos="3840"/>
        <p:guide orient="horz" pos="2149"/>
      </p:guideLst>
    </p:cSldViewPr>
  </p:slideViewPr>
  <p:notesTextViewPr>
    <p:cViewPr>
      <p:scale>
        <a:sx n="1" d="1"/>
        <a:sy n="1" d="1"/>
      </p:scale>
      <p:origin x="0" y="0"/>
    </p:cViewPr>
  </p:notesTextViewPr>
  <p:sorterViewPr>
    <p:cViewPr>
      <p:scale>
        <a:sx n="63" d="100"/>
        <a:sy n="63"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7" Type="http://schemas.openxmlformats.org/officeDocument/2006/relationships/tags" Target="tags/tag20.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wdp>
</file>

<file path=ppt/media/image11.png>
</file>

<file path=ppt/media/image12.jpeg>
</file>

<file path=ppt/media/image13.jpeg>
</file>

<file path=ppt/media/image14.png>
</file>

<file path=ppt/media/image15.wdp>
</file>

<file path=ppt/media/image16.jpeg>
</file>

<file path=ppt/media/image17.jpeg>
</file>

<file path=ppt/media/image18.jpeg>
</file>

<file path=ppt/media/image19.png>
</file>

<file path=ppt/media/image2.png>
</file>

<file path=ppt/media/image20.jpeg>
</file>

<file path=ppt/media/image21.png>
</file>

<file path=ppt/media/image22.png>
</file>

<file path=ppt/media/image23.png>
</file>

<file path=ppt/media/image24.jpeg>
</file>

<file path=ppt/media/image25.jpeg>
</file>

<file path=ppt/media/image3.wdp>
</file>

<file path=ppt/media/image4.png>
</file>

<file path=ppt/media/image5.png>
</file>

<file path=ppt/media/image6.wdp>
</file>

<file path=ppt/media/image7.png>
</file>

<file path=ppt/media/image8.wd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8E187-C893-435B-9E06-13A3C351CB7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F1D4FB-EDA7-4325-B02D-E5C1BA0AB42F}" type="slidenum">
              <a:rPr lang="zh-CN" altLang="en-US" smtClean="0"/>
            </a:fld>
            <a:endParaRPr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模板来自于： 第一PPT https://www.1ppt.com/</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模板来自于： 第一PPT https://www.1ppt.com/</a:t>
            </a:r>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模板来自于： 第一PPT https://www.1ppt.com/</a:t>
            </a:r>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模板来自于： 第一PPT https://www.1ppt.com/</a:t>
            </a:r>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Full Imag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bg1">
              <a:lumMod val="85000"/>
            </a:schemeClr>
          </a:solidFill>
          <a:ln>
            <a:noFill/>
          </a:ln>
        </p:spPr>
        <p:txBody>
          <a:bodyPr anchor="ctr"/>
          <a:lstStyle>
            <a:lvl1pPr algn="ctr">
              <a:defRPr sz="14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Tree>
  </p:cSld>
  <p:clrMapOvr>
    <a:masterClrMapping/>
  </p:clrMapOvr>
  <p:transition spd="med"/>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Main Blank Slide_Left">
    <p:spTree>
      <p:nvGrpSpPr>
        <p:cNvPr id="1" name=""/>
        <p:cNvGrpSpPr/>
        <p:nvPr/>
      </p:nvGrpSpPr>
      <p:grpSpPr>
        <a:xfrm>
          <a:off x="0" y="0"/>
          <a:ext cx="0" cy="0"/>
          <a:chOff x="0" y="0"/>
          <a:chExt cx="0" cy="0"/>
        </a:xfrm>
      </p:grpSpPr>
      <p:sp>
        <p:nvSpPr>
          <p:cNvPr id="2" name="Slide Number"/>
          <p:cNvSpPr txBox="1">
            <a:spLocks noGrp="1"/>
          </p:cNvSpPr>
          <p:nvPr>
            <p:ph type="sldNum" sz="quarter" idx="10"/>
          </p:nvPr>
        </p:nvSpPr>
        <p:spPr>
          <a:xfrm>
            <a:off x="8610600" y="6356350"/>
            <a:ext cx="2743200" cy="365125"/>
          </a:xfrm>
          <a:prstGeom prst="rect">
            <a:avLst/>
          </a:prstGeom>
        </p:spPr>
        <p:txBody>
          <a:bodyPr/>
          <a:lstStyle>
            <a:lvl1pPr>
              <a:defRPr/>
            </a:lvl1pPr>
          </a:lstStyle>
          <a:p>
            <a:fld id="{457AA74A-B722-46EB-8F05-A0B21F4AECF4}" type="slidenum">
              <a:rPr lang="zh-CN" altLang="zh-CN"/>
            </a:fld>
            <a:endParaRPr lang="zh-CN" altLang="zh-CN"/>
          </a:p>
        </p:txBody>
      </p:sp>
    </p:spTree>
  </p:cSld>
  <p:clrMapOvr>
    <a:masterClrMapping/>
  </p:clrMapOvr>
  <p:transition spd="med"/>
  <p:hf sldNum="0" ftr="0" dt="0"/>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3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1396603"/>
            <a:ext cx="2540001" cy="4064794"/>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4" name="Slide Number"/>
          <p:cNvSpPr txBox="1">
            <a:spLocks noGrp="1"/>
          </p:cNvSpPr>
          <p:nvPr>
            <p:ph type="sldNum" sz="quarter" idx="11"/>
          </p:nvPr>
        </p:nvSpPr>
        <p:spPr>
          <a:xfrm>
            <a:off x="8610600" y="6356350"/>
            <a:ext cx="2743200" cy="365125"/>
          </a:xfrm>
          <a:prstGeom prst="rect">
            <a:avLst/>
          </a:prstGeom>
        </p:spPr>
        <p:txBody>
          <a:bodyPr/>
          <a:lstStyle>
            <a:lvl1pPr>
              <a:defRPr/>
            </a:lvl1pPr>
          </a:lstStyle>
          <a:p>
            <a:fld id="{1DA84891-C741-4D98-A600-CE43EE6C9CF0}" type="slidenum">
              <a:rPr lang="zh-CN" altLang="zh-CN"/>
            </a:fld>
            <a:endParaRPr lang="zh-CN" altLang="zh-CN"/>
          </a:p>
        </p:txBody>
      </p:sp>
    </p:spTree>
  </p:cSld>
  <p:clrMapOvr>
    <a:masterClrMapping/>
  </p:clrMapOvr>
  <p:transition spd="med"/>
  <p:hf sldNum="0" ftr="0" dt="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6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5334000" y="3429000"/>
            <a:ext cx="3429000" cy="3429000"/>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6" name="Picture Placeholder 2"/>
          <p:cNvSpPr>
            <a:spLocks noGrp="1"/>
          </p:cNvSpPr>
          <p:nvPr>
            <p:ph type="pic" sz="quarter" idx="11"/>
          </p:nvPr>
        </p:nvSpPr>
        <p:spPr>
          <a:xfrm>
            <a:off x="8763000" y="0"/>
            <a:ext cx="3429000" cy="3429000"/>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4" name="Slide Number"/>
          <p:cNvSpPr txBox="1">
            <a:spLocks noGrp="1"/>
          </p:cNvSpPr>
          <p:nvPr>
            <p:ph type="sldNum" sz="quarter" idx="12"/>
          </p:nvPr>
        </p:nvSpPr>
        <p:spPr>
          <a:xfrm>
            <a:off x="8610600" y="6356350"/>
            <a:ext cx="2743200" cy="365125"/>
          </a:xfrm>
          <a:prstGeom prst="rect">
            <a:avLst/>
          </a:prstGeom>
        </p:spPr>
        <p:txBody>
          <a:bodyPr/>
          <a:lstStyle>
            <a:lvl1pPr>
              <a:defRPr/>
            </a:lvl1pPr>
          </a:lstStyle>
          <a:p>
            <a:fld id="{E4B03727-EF45-4630-A2E2-250B0A277A5D}" type="slidenum">
              <a:rPr lang="zh-CN" altLang="zh-CN"/>
            </a:fld>
            <a:endParaRPr lang="zh-CN" altLang="zh-CN"/>
          </a:p>
        </p:txBody>
      </p:sp>
    </p:spTree>
  </p:cSld>
  <p:clrMapOvr>
    <a:masterClrMapping/>
  </p:clrMapOvr>
  <p:transition spd="med"/>
  <p:hf sldNum="0" ftr="0" dt="0"/>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9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2116666"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9" name="Picture Placeholder 2"/>
          <p:cNvSpPr>
            <a:spLocks noGrp="1"/>
          </p:cNvSpPr>
          <p:nvPr>
            <p:ph type="pic" sz="quarter" idx="11"/>
          </p:nvPr>
        </p:nvSpPr>
        <p:spPr>
          <a:xfrm>
            <a:off x="4159250"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10" name="Picture Placeholder 2"/>
          <p:cNvSpPr>
            <a:spLocks noGrp="1"/>
          </p:cNvSpPr>
          <p:nvPr>
            <p:ph type="pic" sz="quarter" idx="12"/>
          </p:nvPr>
        </p:nvSpPr>
        <p:spPr>
          <a:xfrm>
            <a:off x="6201832"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11" name="Picture Placeholder 2"/>
          <p:cNvSpPr>
            <a:spLocks noGrp="1"/>
          </p:cNvSpPr>
          <p:nvPr>
            <p:ph type="pic" sz="quarter" idx="13"/>
          </p:nvPr>
        </p:nvSpPr>
        <p:spPr>
          <a:xfrm>
            <a:off x="8244417"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12" name="Picture Placeholder 2"/>
          <p:cNvSpPr>
            <a:spLocks noGrp="1"/>
          </p:cNvSpPr>
          <p:nvPr>
            <p:ph type="pic" sz="quarter" idx="14"/>
          </p:nvPr>
        </p:nvSpPr>
        <p:spPr>
          <a:xfrm>
            <a:off x="10287000"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7" name="Slide Number"/>
          <p:cNvSpPr txBox="1">
            <a:spLocks noGrp="1"/>
          </p:cNvSpPr>
          <p:nvPr>
            <p:ph type="sldNum" sz="quarter" idx="15"/>
          </p:nvPr>
        </p:nvSpPr>
        <p:spPr>
          <a:xfrm>
            <a:off x="8610600" y="6356350"/>
            <a:ext cx="2743200" cy="365125"/>
          </a:xfrm>
          <a:prstGeom prst="rect">
            <a:avLst/>
          </a:prstGeom>
        </p:spPr>
        <p:txBody>
          <a:bodyPr/>
          <a:lstStyle>
            <a:lvl1pPr>
              <a:defRPr/>
            </a:lvl1pPr>
          </a:lstStyle>
          <a:p>
            <a:fld id="{3A233850-507F-4567-8619-B41C104CA86D}" type="slidenum">
              <a:rPr lang="zh-CN" altLang="zh-CN"/>
            </a:fld>
            <a:endParaRPr lang="zh-CN" altLang="zh-CN"/>
          </a:p>
        </p:txBody>
      </p:sp>
    </p:spTree>
  </p:cSld>
  <p:clrMapOvr>
    <a:masterClrMapping/>
  </p:clrMapOvr>
  <p:transition spd="med"/>
  <p:hf sldNum="0" ftr="0" dt="0"/>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aptop imag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900012" y="2411505"/>
            <a:ext cx="4042352" cy="2527896"/>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4" name="Slide Number"/>
          <p:cNvSpPr txBox="1">
            <a:spLocks noGrp="1"/>
          </p:cNvSpPr>
          <p:nvPr>
            <p:ph type="sldNum" sz="quarter" idx="11"/>
          </p:nvPr>
        </p:nvSpPr>
        <p:spPr>
          <a:xfrm>
            <a:off x="8610600" y="6356350"/>
            <a:ext cx="2743200" cy="365125"/>
          </a:xfrm>
          <a:prstGeom prst="rect">
            <a:avLst/>
          </a:prstGeom>
        </p:spPr>
        <p:txBody>
          <a:bodyPr/>
          <a:lstStyle>
            <a:lvl1pPr>
              <a:defRPr/>
            </a:lvl1pPr>
          </a:lstStyle>
          <a:p>
            <a:fld id="{F36BBBDD-908C-4122-8285-8DF3AAC085DD}" type="slidenum">
              <a:rPr lang="zh-CN" altLang="zh-CN"/>
            </a:fld>
            <a:endParaRPr lang="zh-CN" altLang="zh-CN"/>
          </a:p>
        </p:txBody>
      </p:sp>
    </p:spTree>
  </p:cSld>
  <p:clrMapOvr>
    <a:masterClrMapping/>
  </p:clrMapOvr>
  <p:transition spd="med"/>
  <p:hf sldNum="0" ftr="0" dt="0"/>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节标题">
    <p:bg>
      <p:bgPr>
        <a:gradFill flip="none" rotWithShape="1">
          <a:gsLst>
            <a:gs pos="0">
              <a:srgbClr val="2D0D4B"/>
            </a:gs>
            <a:gs pos="100000">
              <a:srgbClr val="322467"/>
            </a:gs>
          </a:gsLst>
          <a:lin ang="16200000" scaled="1"/>
        </a:gradFill>
        <a:effectLst/>
      </p:bgPr>
    </p:bg>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0"/>
            <a:ext cx="12192000" cy="6858000"/>
          </a:xfrm>
          <a:prstGeom prst="rect">
            <a:avLst/>
          </a:prstGeom>
        </p:spPr>
        <p:txBody>
          <a:bodyPr/>
          <a:lstStyle/>
          <a:p>
            <a:endParaRPr lang="zh-CN" altLang="en-US"/>
          </a:p>
        </p:txBody>
      </p:sp>
    </p:spTree>
  </p:cSld>
  <p:clrMapOvr>
    <a:masterClrMapping/>
  </p:clrMapOvr>
  <p:transition/>
  <p:hf sldNum="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Box 4"/>
          <p:cNvSpPr txBox="1"/>
          <p:nvPr/>
        </p:nvSpPr>
        <p:spPr>
          <a:xfrm>
            <a:off x="2965031" y="3367444"/>
            <a:ext cx="45365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rPr>
              <a:t>行业</a:t>
            </a:r>
            <a:r>
              <a:rPr lang="en-US" altLang="zh-CN" sz="100">
                <a:solidFill>
                  <a:schemeClr val="tx1">
                    <a:alpha val="0"/>
                  </a:schemeClr>
                </a:solidFill>
                <a:latin typeface="微软雅黑" panose="020B0503020204020204" pitchFamily="34" charset="-122"/>
                <a:ea typeface="微软雅黑" panose="020B0503020204020204" pitchFamily="34" charset="-122"/>
              </a:rPr>
              <a:t>PPT</a:t>
            </a:r>
            <a:r>
              <a:rPr lang="zh-CN" altLang="en-US" sz="100">
                <a:solidFill>
                  <a:schemeClr val="tx1">
                    <a:alpha val="0"/>
                  </a:schemeClr>
                </a:solidFill>
                <a:latin typeface="微软雅黑" panose="020B0503020204020204" pitchFamily="34" charset="-122"/>
                <a:ea typeface="微软雅黑" panose="020B0503020204020204" pitchFamily="34" charset="-12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
        <p:nvSpPr>
          <p:cNvPr id="3" name="TextBox 8"/>
          <p:cNvSpPr txBox="1"/>
          <p:nvPr/>
        </p:nvSpPr>
        <p:spPr>
          <a:xfrm>
            <a:off x="7509627" y="2215277"/>
            <a:ext cx="54006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
        <p:nvSpPr>
          <p:cNvPr id="4"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5"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8"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9" name="页脚占位符 7"/>
          <p:cNvSpPr>
            <a:spLocks noGrp="1"/>
          </p:cNvSpPr>
          <p:nvPr>
            <p:ph type="ftr" sz="quarter" idx="11"/>
          </p:nvPr>
        </p:nvSpPr>
        <p:spPr>
          <a:xfrm>
            <a:off x="4038600" y="6356350"/>
            <a:ext cx="4114800" cy="365125"/>
          </a:xfrm>
        </p:spPr>
        <p:txBody>
          <a:bodyPr/>
          <a:lstStyle/>
          <a:p>
            <a:endParaRPr lang="zh-CN" altLang="en-US"/>
          </a:p>
        </p:txBody>
      </p:sp>
      <p:sp>
        <p:nvSpPr>
          <p:cNvPr id="10" name="灯片编号占位符 8"/>
          <p:cNvSpPr>
            <a:spLocks noGrp="1"/>
          </p:cNvSpPr>
          <p:nvPr>
            <p:ph type="sldNum" sz="quarter" idx="12"/>
          </p:nvPr>
        </p:nvSpPr>
        <p:spPr>
          <a:xfrm>
            <a:off x="8610600" y="6356350"/>
            <a:ext cx="2743200" cy="365125"/>
          </a:xfrm>
        </p:spPr>
        <p:txBody>
          <a:bodyPr/>
          <a:lstStyle/>
          <a:p>
            <a:fld id="{E9B957CC-A438-4D82-B305-22914934740F}" type="slidenum">
              <a:rPr lang="zh-CN" altLang="en-US" smtClean="0"/>
            </a:fld>
            <a:endParaRPr lang="zh-CN" altLang="en-US"/>
          </a:p>
        </p:txBody>
      </p:sp>
    </p:spTree>
  </p:cSld>
  <p:clrMapOvr>
    <a:masterClrMapping/>
  </p:clrMapOvr>
  <p:transition/>
  <p:hf sldNum="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10_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983415" y="717199"/>
            <a:ext cx="10225173" cy="5423605"/>
          </a:xfrm>
          <a:custGeom>
            <a:avLst/>
            <a:gdLst>
              <a:gd name="connsiteX0" fmla="*/ 61666 w 10225173"/>
              <a:gd name="connsiteY0" fmla="*/ 0 h 5423605"/>
              <a:gd name="connsiteX1" fmla="*/ 10163507 w 10225173"/>
              <a:gd name="connsiteY1" fmla="*/ 0 h 5423605"/>
              <a:gd name="connsiteX2" fmla="*/ 10225173 w 10225173"/>
              <a:gd name="connsiteY2" fmla="*/ 61666 h 5423605"/>
              <a:gd name="connsiteX3" fmla="*/ 10225173 w 10225173"/>
              <a:gd name="connsiteY3" fmla="*/ 5361939 h 5423605"/>
              <a:gd name="connsiteX4" fmla="*/ 10163507 w 10225173"/>
              <a:gd name="connsiteY4" fmla="*/ 5423605 h 5423605"/>
              <a:gd name="connsiteX5" fmla="*/ 61666 w 10225173"/>
              <a:gd name="connsiteY5" fmla="*/ 5423605 h 5423605"/>
              <a:gd name="connsiteX6" fmla="*/ 0 w 10225173"/>
              <a:gd name="connsiteY6" fmla="*/ 5361939 h 5423605"/>
              <a:gd name="connsiteX7" fmla="*/ 0 w 10225173"/>
              <a:gd name="connsiteY7" fmla="*/ 61666 h 5423605"/>
              <a:gd name="connsiteX8" fmla="*/ 61666 w 10225173"/>
              <a:gd name="connsiteY8" fmla="*/ 0 h 54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25173" h="5423605">
                <a:moveTo>
                  <a:pt x="61666" y="0"/>
                </a:moveTo>
                <a:lnTo>
                  <a:pt x="10163507" y="0"/>
                </a:lnTo>
                <a:cubicBezTo>
                  <a:pt x="10197564" y="0"/>
                  <a:pt x="10225173" y="27609"/>
                  <a:pt x="10225173" y="61666"/>
                </a:cubicBezTo>
                <a:lnTo>
                  <a:pt x="10225173" y="5361939"/>
                </a:lnTo>
                <a:cubicBezTo>
                  <a:pt x="10225173" y="5395996"/>
                  <a:pt x="10197564" y="5423605"/>
                  <a:pt x="10163507" y="5423605"/>
                </a:cubicBezTo>
                <a:lnTo>
                  <a:pt x="61666" y="5423605"/>
                </a:lnTo>
                <a:cubicBezTo>
                  <a:pt x="27609" y="5423605"/>
                  <a:pt x="0" y="5395996"/>
                  <a:pt x="0" y="5361939"/>
                </a:cubicBezTo>
                <a:lnTo>
                  <a:pt x="0" y="61666"/>
                </a:lnTo>
                <a:cubicBezTo>
                  <a:pt x="0" y="27609"/>
                  <a:pt x="27609" y="0"/>
                  <a:pt x="61666" y="0"/>
                </a:cubicBezTo>
                <a:close/>
              </a:path>
            </a:pathLst>
          </a:custGeom>
          <a:solidFill>
            <a:schemeClr val="bg1">
              <a:lumMod val="95000"/>
            </a:schemeClr>
          </a:solidFill>
          <a:ln w="76200">
            <a:noFill/>
            <a:miter lim="800000"/>
          </a:ln>
          <a:effectLst>
            <a:outerShdw blurRad="1270000" sx="90000" sy="90000" algn="ctr" rotWithShape="0">
              <a:prstClr val="black">
                <a:alpha val="40000"/>
              </a:prstClr>
            </a:outerShdw>
          </a:effectLst>
        </p:spPr>
        <p:txBody>
          <a:bodyPr wrap="square">
            <a:noAutofit/>
          </a:bodyPr>
          <a:lstStyle>
            <a:lvl1pPr marL="0" indent="0" algn="ctr">
              <a:buNone/>
              <a:defRPr sz="1600">
                <a:solidFill>
                  <a:schemeClr val="tx1">
                    <a:lumMod val="50000"/>
                    <a:lumOff val="50000"/>
                  </a:schemeClr>
                </a:solidFill>
              </a:defRPr>
            </a:lvl1pPr>
          </a:lstStyle>
          <a:p>
            <a:endParaRPr lang="id-ID"/>
          </a:p>
        </p:txBody>
      </p:sp>
    </p:spTree>
  </p:cSld>
  <p:clrMapOvr>
    <a:masterClrMapping/>
  </p:clrMapOvr>
  <p:transition/>
  <p:hf sldNum="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9" r:id="rId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16.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hyperlink" Target="https://www.bilibili.com/video/BV1516qYuEUU/?vd_source=23d34cf3e56e48f429434f97b9ab37e9" TargetMode="Externa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2.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18.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18.jpe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image" Target="../media/image21.png"/><Relationship Id="rId1" Type="http://schemas.openxmlformats.org/officeDocument/2006/relationships/image" Target="../media/image20.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xml"/><Relationship Id="rId2" Type="http://schemas.openxmlformats.org/officeDocument/2006/relationships/image" Target="../media/image22.png"/><Relationship Id="rId1" Type="http://schemas.openxmlformats.org/officeDocument/2006/relationships/image" Target="../media/image20.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20.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image" Target="../media/image20.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6.xml"/><Relationship Id="rId1" Type="http://schemas.openxmlformats.org/officeDocument/2006/relationships/image" Target="../media/image24.jpeg"/></Relationships>
</file>

<file path=ppt/slides/_rels/slide2.xml.rels><?xml version="1.0" encoding="UTF-8" standalone="yes"?>
<Relationships xmlns="http://schemas.openxmlformats.org/package/2006/relationships"><Relationship Id="rId9" Type="http://schemas.microsoft.com/office/2007/relationships/hdphoto" Target="../media/image6.wdp"/><Relationship Id="rId8" Type="http://schemas.openxmlformats.org/officeDocument/2006/relationships/image" Target="../media/image5.png"/><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tags" Target="../tags/tag1.xml"/><Relationship Id="rId31" Type="http://schemas.openxmlformats.org/officeDocument/2006/relationships/notesSlide" Target="../notesSlides/notesSlide2.xml"/><Relationship Id="rId30" Type="http://schemas.openxmlformats.org/officeDocument/2006/relationships/slideLayout" Target="../slideLayouts/slideLayout7.xml"/><Relationship Id="rId3" Type="http://schemas.openxmlformats.org/officeDocument/2006/relationships/image" Target="../media/image4.png"/><Relationship Id="rId29" Type="http://schemas.openxmlformats.org/officeDocument/2006/relationships/tags" Target="../tags/tag19.xml"/><Relationship Id="rId28" Type="http://schemas.openxmlformats.org/officeDocument/2006/relationships/tags" Target="../tags/tag18.xml"/><Relationship Id="rId27" Type="http://schemas.openxmlformats.org/officeDocument/2006/relationships/image" Target="../media/image11.png"/><Relationship Id="rId26" Type="http://schemas.openxmlformats.org/officeDocument/2006/relationships/tags" Target="../tags/tag17.xml"/><Relationship Id="rId25" Type="http://schemas.microsoft.com/office/2007/relationships/hdphoto" Target="../media/image10.wdp"/><Relationship Id="rId24" Type="http://schemas.openxmlformats.org/officeDocument/2006/relationships/image" Target="../media/image9.png"/><Relationship Id="rId23" Type="http://schemas.openxmlformats.org/officeDocument/2006/relationships/tags" Target="../tags/tag16.xml"/><Relationship Id="rId22" Type="http://schemas.microsoft.com/office/2007/relationships/hdphoto" Target="../media/image8.wdp"/><Relationship Id="rId21" Type="http://schemas.openxmlformats.org/officeDocument/2006/relationships/image" Target="../media/image7.png"/><Relationship Id="rId20" Type="http://schemas.openxmlformats.org/officeDocument/2006/relationships/tags" Target="../tags/tag15.xml"/><Relationship Id="rId2" Type="http://schemas.microsoft.com/office/2007/relationships/hdphoto" Target="../media/image3.wdp"/><Relationship Id="rId19" Type="http://schemas.openxmlformats.org/officeDocument/2006/relationships/tags" Target="../tags/tag14.xml"/><Relationship Id="rId18" Type="http://schemas.openxmlformats.org/officeDocument/2006/relationships/tags" Target="../tags/tag13.xml"/><Relationship Id="rId17" Type="http://schemas.openxmlformats.org/officeDocument/2006/relationships/tags" Target="../tags/tag12.xml"/><Relationship Id="rId16" Type="http://schemas.openxmlformats.org/officeDocument/2006/relationships/tags" Target="../tags/tag11.xml"/><Relationship Id="rId15" Type="http://schemas.openxmlformats.org/officeDocument/2006/relationships/tags" Target="../tags/tag10.xml"/><Relationship Id="rId14" Type="http://schemas.openxmlformats.org/officeDocument/2006/relationships/tags" Target="../tags/tag9.xml"/><Relationship Id="rId13" Type="http://schemas.openxmlformats.org/officeDocument/2006/relationships/tags" Target="../tags/tag8.xml"/><Relationship Id="rId12" Type="http://schemas.openxmlformats.org/officeDocument/2006/relationships/tags" Target="../tags/tag7.xml"/><Relationship Id="rId11" Type="http://schemas.openxmlformats.org/officeDocument/2006/relationships/tags" Target="../tags/tag6.xml"/><Relationship Id="rId10" Type="http://schemas.openxmlformats.org/officeDocument/2006/relationships/tags" Target="../tags/tag5.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6.xml"/><Relationship Id="rId1" Type="http://schemas.openxmlformats.org/officeDocument/2006/relationships/image" Target="../media/image24.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6.xml"/><Relationship Id="rId1" Type="http://schemas.openxmlformats.org/officeDocument/2006/relationships/image" Target="../media/image24.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6.xml"/><Relationship Id="rId1" Type="http://schemas.openxmlformats.org/officeDocument/2006/relationships/image" Target="../media/image24.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image" Target="../media/image16.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1.xml"/><Relationship Id="rId2" Type="http://schemas.openxmlformats.org/officeDocument/2006/relationships/image" Target="../media/image25.jpeg"/><Relationship Id="rId1"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12.jpe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9.xml"/><Relationship Id="rId3" Type="http://schemas.microsoft.com/office/2007/relationships/hdphoto" Target="../media/image15.wdp"/><Relationship Id="rId2" Type="http://schemas.openxmlformats.org/officeDocument/2006/relationships/image" Target="../media/image14.png"/><Relationship Id="rId1" Type="http://schemas.openxmlformats.org/officeDocument/2006/relationships/image" Target="../media/image13.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3.xml"/><Relationship Id="rId2" Type="http://schemas.microsoft.com/office/2007/relationships/hdphoto" Target="../media/image15.wdp"/><Relationship Id="rId1" Type="http://schemas.openxmlformats.org/officeDocument/2006/relationships/image" Target="../media/image14.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3.xml"/><Relationship Id="rId2" Type="http://schemas.microsoft.com/office/2007/relationships/hdphoto" Target="../media/image15.wdp"/><Relationship Id="rId1"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6.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image" Target="../media/image17.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12" name="Rounded Rectangle"/>
          <p:cNvSpPr/>
          <p:nvPr/>
        </p:nvSpPr>
        <p:spPr bwMode="auto">
          <a:xfrm>
            <a:off x="8374701" y="5591150"/>
            <a:ext cx="3153889" cy="574810"/>
          </a:xfrm>
          <a:prstGeom prst="roundRect">
            <a:avLst>
              <a:gd name="adj" fmla="val 6250"/>
            </a:avLst>
          </a:prstGeom>
          <a:gradFill flip="none" rotWithShape="1">
            <a:gsLst>
              <a:gs pos="0">
                <a:srgbClr val="80EBA0"/>
              </a:gs>
              <a:gs pos="100000">
                <a:srgbClr val="1AAEC7"/>
              </a:gs>
            </a:gsLst>
            <a:lin ang="599999" scaled="0"/>
          </a:gradFill>
          <a:ln w="12700" cap="flat">
            <a:noFill/>
            <a:miter lim="400000"/>
          </a:ln>
          <a:effectLst>
            <a:outerShdw blurRad="101600" dist="50800" dir="2700000" rotWithShape="0">
              <a:srgbClr val="000000">
                <a:alpha val="30000"/>
              </a:srgbClr>
            </a:outerShdw>
          </a:effectLst>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5"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732876" y="4075761"/>
            <a:ext cx="8726248"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Open-source Health Dashboard &amp; Tech Stack Powered by GitHub and </a:t>
            </a:r>
            <a:r>
              <a:rPr lang="en-US" altLang="zh-CN" sz="3200" b="1" dirty="0" err="1">
                <a:solidFill>
                  <a:srgbClr val="F6F9FF"/>
                </a:solidFill>
                <a:latin typeface="Times New Roman" panose="02020603050405020304" pitchFamily="18" charset="0"/>
                <a:cs typeface="Times New Roman" panose="02020603050405020304" pitchFamily="18" charset="0"/>
                <a:sym typeface="+mn-lt"/>
              </a:rPr>
              <a:t>OpenDigger</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
        <p:nvSpPr>
          <p:cNvPr id="16"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456624" y="5833132"/>
            <a:ext cx="172195" cy="98297"/>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1"/>
                  <a:pt x="20678" y="316"/>
                </a:cubicBezTo>
                <a:lnTo>
                  <a:pt x="10800" y="19033"/>
                </a:lnTo>
                <a:lnTo>
                  <a:pt x="922" y="316"/>
                </a:lnTo>
                <a:cubicBezTo>
                  <a:pt x="824" y="121"/>
                  <a:pt x="689" y="0"/>
                  <a:pt x="540" y="0"/>
                </a:cubicBezTo>
                <a:cubicBezTo>
                  <a:pt x="242" y="0"/>
                  <a:pt x="0" y="483"/>
                  <a:pt x="0" y="1080"/>
                </a:cubicBezTo>
                <a:cubicBezTo>
                  <a:pt x="0" y="1378"/>
                  <a:pt x="60" y="1648"/>
                  <a:pt x="158" y="1844"/>
                </a:cubicBezTo>
                <a:lnTo>
                  <a:pt x="10418" y="21284"/>
                </a:lnTo>
                <a:cubicBezTo>
                  <a:pt x="10516" y="21480"/>
                  <a:pt x="10651" y="21600"/>
                  <a:pt x="10800" y="21600"/>
                </a:cubicBezTo>
                <a:cubicBezTo>
                  <a:pt x="10949" y="21600"/>
                  <a:pt x="11084" y="21480"/>
                  <a:pt x="11182" y="21284"/>
                </a:cubicBezTo>
                <a:lnTo>
                  <a:pt x="21442" y="1844"/>
                </a:lnTo>
                <a:cubicBezTo>
                  <a:pt x="21540" y="1648"/>
                  <a:pt x="21600" y="1378"/>
                  <a:pt x="21600" y="1080"/>
                </a:cubicBezTo>
                <a:cubicBezTo>
                  <a:pt x="21600" y="483"/>
                  <a:pt x="21358" y="0"/>
                  <a:pt x="21060" y="0"/>
                </a:cubicBezTo>
              </a:path>
            </a:pathLst>
          </a:custGeom>
          <a:solidFill>
            <a:schemeClr val="tx1"/>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8" name="Текст 1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rot="5400000">
            <a:off x="9928211" y="4528096"/>
            <a:ext cx="306425" cy="2736064"/>
          </a:xfrm>
          <a:prstGeom prst="rect">
            <a:avLst/>
          </a:prstGeom>
        </p:spPr>
        <p:txBody>
          <a:bodyPr vert="vert270" lIns="0" tIns="0" rIns="0" bIns="0" numCol="1" rtlCol="0" anchor="t">
            <a:normAutofit/>
          </a:bodyPr>
          <a:lstStyle>
            <a:lvl1pPr marL="0" indent="0" algn="l" defTabSz="892175" rtl="0" eaLnBrk="1" latinLnBrk="0" hangingPunct="1">
              <a:lnSpc>
                <a:spcPct val="150000"/>
              </a:lnSpc>
              <a:spcBef>
                <a:spcPts val="1980"/>
              </a:spcBef>
              <a:buSzTx/>
              <a:buFontTx/>
              <a:buNone/>
              <a:defRPr sz="2000" kern="1200">
                <a:solidFill>
                  <a:schemeClr val="tx1">
                    <a:lumMod val="95000"/>
                    <a:lumOff val="5000"/>
                  </a:schemeClr>
                </a:solidFill>
                <a:latin typeface="+mn-lt"/>
                <a:ea typeface="+mn-ea"/>
                <a:cs typeface="+mn-cs"/>
              </a:defRPr>
            </a:lvl1pPr>
            <a:lvl2pPr marL="0" indent="0" algn="l" defTabSz="892175" rtl="0" eaLnBrk="1" latinLnBrk="0" hangingPunct="1">
              <a:lnSpc>
                <a:spcPct val="90000"/>
              </a:lnSpc>
              <a:spcBef>
                <a:spcPts val="990"/>
              </a:spcBef>
              <a:buSzTx/>
              <a:buFontTx/>
              <a:buNone/>
              <a:defRPr sz="2400" b="1" kern="1200" baseline="0">
                <a:solidFill>
                  <a:schemeClr val="tx1">
                    <a:lumMod val="95000"/>
                    <a:lumOff val="5000"/>
                  </a:schemeClr>
                </a:solidFill>
                <a:latin typeface="+mn-lt"/>
                <a:ea typeface="Open Sans" panose="020B0606030504020204" pitchFamily="34" charset="0"/>
                <a:cs typeface="Open Sans" panose="020B0606030504020204" pitchFamily="34" charset="0"/>
              </a:defRPr>
            </a:lvl2pPr>
            <a:lvl3pPr marL="0" indent="0" algn="l" defTabSz="892175" rtl="0" eaLnBrk="1" latinLnBrk="0" hangingPunct="1">
              <a:lnSpc>
                <a:spcPct val="150000"/>
              </a:lnSpc>
              <a:spcBef>
                <a:spcPts val="990"/>
              </a:spcBef>
              <a:buSzTx/>
              <a:buFontTx/>
              <a:buNone/>
              <a:defRPr sz="2000" kern="1200" baseline="0">
                <a:solidFill>
                  <a:schemeClr val="tx1">
                    <a:lumMod val="95000"/>
                    <a:lumOff val="5000"/>
                  </a:schemeClr>
                </a:solidFill>
                <a:latin typeface="+mn-lt"/>
                <a:ea typeface="+mn-ea"/>
                <a:cs typeface="+mn-cs"/>
              </a:defRPr>
            </a:lvl3pPr>
            <a:lvl4pPr marL="0" indent="0" algn="l" defTabSz="1809115" rtl="0" eaLnBrk="1" latinLnBrk="0" hangingPunct="1">
              <a:lnSpc>
                <a:spcPct val="150000"/>
              </a:lnSpc>
              <a:spcBef>
                <a:spcPts val="990"/>
              </a:spcBef>
              <a:buSzTx/>
              <a:buFontTx/>
              <a:buNone/>
              <a:defRPr sz="3200" b="1" kern="1200">
                <a:solidFill>
                  <a:schemeClr val="tx1">
                    <a:lumMod val="95000"/>
                    <a:lumOff val="5000"/>
                  </a:schemeClr>
                </a:solidFill>
                <a:latin typeface="+mn-lt"/>
                <a:ea typeface="Open Sans" panose="020B0606030504020204" pitchFamily="34" charset="0"/>
                <a:cs typeface="Open Sans" panose="020B0606030504020204" pitchFamily="34" charset="0"/>
              </a:defRPr>
            </a:lvl4pPr>
            <a:lvl5pPr marL="0" indent="0" algn="l" defTabSz="1809115" rtl="0" eaLnBrk="1" latinLnBrk="0" hangingPunct="1">
              <a:lnSpc>
                <a:spcPct val="150000"/>
              </a:lnSpc>
              <a:spcBef>
                <a:spcPts val="990"/>
              </a:spcBef>
              <a:buSzTx/>
              <a:buFontTx/>
              <a:buNone/>
              <a:defRPr sz="2400" kern="1200" baseline="0">
                <a:solidFill>
                  <a:schemeClr val="tx1">
                    <a:lumMod val="95000"/>
                    <a:lumOff val="5000"/>
                  </a:schemeClr>
                </a:solidFill>
                <a:latin typeface="+mn-lt"/>
                <a:ea typeface="Open Sans" panose="020B0606030504020204" pitchFamily="34" charset="0"/>
                <a:cs typeface="Open Sans" panose="020B0606030504020204" pitchFamily="34" charset="0"/>
              </a:defRPr>
            </a:lvl5pPr>
            <a:lvl6pPr marL="0" indent="0" algn="l" defTabSz="1809115" rtl="0" eaLnBrk="1" latinLnBrk="0" hangingPunct="1">
              <a:lnSpc>
                <a:spcPct val="90000"/>
              </a:lnSpc>
              <a:spcBef>
                <a:spcPts val="990"/>
              </a:spcBef>
              <a:buFontTx/>
              <a:buNone/>
              <a:defRPr sz="1600" kern="1200">
                <a:solidFill>
                  <a:schemeClr val="bg1">
                    <a:lumMod val="65000"/>
                  </a:schemeClr>
                </a:solidFill>
                <a:latin typeface="+mn-lt"/>
                <a:ea typeface="+mn-ea"/>
                <a:cs typeface="+mn-cs"/>
              </a:defRPr>
            </a:lvl6pPr>
            <a:lvl7pPr marL="0" indent="0" algn="l" defTabSz="1809115" rtl="0" eaLnBrk="1" latinLnBrk="0" hangingPunct="1">
              <a:lnSpc>
                <a:spcPct val="90000"/>
              </a:lnSpc>
              <a:spcBef>
                <a:spcPts val="990"/>
              </a:spcBef>
              <a:buFontTx/>
              <a:buNone/>
              <a:defRPr sz="1600" b="1" kern="1200" baseline="0">
                <a:solidFill>
                  <a:schemeClr val="bg1">
                    <a:lumMod val="65000"/>
                  </a:schemeClr>
                </a:solidFill>
                <a:latin typeface="+mn-lt"/>
                <a:ea typeface="+mn-ea"/>
                <a:cs typeface="+mn-cs"/>
              </a:defRPr>
            </a:lvl7pPr>
            <a:lvl8pPr marL="0" marR="0" indent="0" algn="l" defTabSz="1809115" rtl="0" eaLnBrk="1" fontAlgn="auto" latinLnBrk="0" hangingPunct="1">
              <a:lnSpc>
                <a:spcPct val="90000"/>
              </a:lnSpc>
              <a:spcBef>
                <a:spcPts val="990"/>
              </a:spcBef>
              <a:spcAft>
                <a:spcPct val="0"/>
              </a:spcAft>
              <a:buClrTx/>
              <a:buSzTx/>
              <a:buFontTx/>
              <a:buNone/>
              <a:defRPr sz="1600" b="1" kern="1200">
                <a:solidFill>
                  <a:schemeClr val="tx1">
                    <a:lumMod val="75000"/>
                    <a:lumOff val="25000"/>
                  </a:schemeClr>
                </a:solidFill>
                <a:latin typeface="+mn-lt"/>
                <a:ea typeface="+mn-ea"/>
                <a:cs typeface="+mn-cs"/>
              </a:defRPr>
            </a:lvl8pPr>
            <a:lvl9pPr marL="357505" indent="0" algn="l" defTabSz="1809115" rtl="0" eaLnBrk="1" latinLnBrk="0" hangingPunct="1">
              <a:lnSpc>
                <a:spcPct val="90000"/>
              </a:lnSpc>
              <a:spcBef>
                <a:spcPts val="990"/>
              </a:spcBef>
              <a:buFont typeface="Arial" panose="020B0604020202020204" pitchFamily="34" charset="0"/>
              <a:buNone/>
              <a:defRPr sz="3560" kern="1200">
                <a:solidFill>
                  <a:schemeClr val="tx1"/>
                </a:solidFill>
                <a:latin typeface="+mn-lt"/>
                <a:ea typeface="+mn-ea"/>
                <a:cs typeface="+mn-cs"/>
              </a:defRPr>
            </a:lvl9pPr>
          </a:lstStyle>
          <a:p>
            <a:pPr lvl="5">
              <a:lnSpc>
                <a:spcPct val="100000"/>
              </a:lnSpc>
            </a:pPr>
            <a:r>
              <a:rPr lang="zh-CN" altLang="en-US" sz="1800" b="1" dirty="0">
                <a:solidFill>
                  <a:schemeClr val="tx1"/>
                </a:solidFill>
                <a:latin typeface="微软雅黑" panose="020B0503020204020204" pitchFamily="34" charset="-122"/>
                <a:ea typeface="微软雅黑" panose="020B0503020204020204" pitchFamily="34" charset="-122"/>
              </a:rPr>
              <a:t>团队成员：张辰阳  邱徐岚</a:t>
            </a:r>
            <a:endParaRPr lang="en-US" sz="1800" b="1" dirty="0">
              <a:solidFill>
                <a:schemeClr val="tx1"/>
              </a:solidFill>
              <a:latin typeface="微软雅黑" panose="020B0503020204020204" pitchFamily="34" charset="-122"/>
              <a:ea typeface="微软雅黑" panose="020B0503020204020204" pitchFamily="34" charset="-122"/>
            </a:endParaRPr>
          </a:p>
          <a:p>
            <a:pPr lvl="7" algn="ctr"/>
            <a:endParaRPr lang="en-US" sz="800" dirty="0">
              <a:solidFill>
                <a:schemeClr val="tx1"/>
              </a:solidFill>
              <a:latin typeface="微软雅黑" panose="020B0503020204020204" pitchFamily="34" charset="-122"/>
              <a:ea typeface="微软雅黑" panose="020B0503020204020204" pitchFamily="34" charset="-122"/>
            </a:endParaRPr>
          </a:p>
        </p:txBody>
      </p:sp>
      <p:sp>
        <p:nvSpPr>
          <p:cNvPr id="19" name="Freeform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a:spLocks noEditPoints="1"/>
          </p:cNvSpPr>
          <p:nvPr/>
        </p:nvSpPr>
        <p:spPr bwMode="auto">
          <a:xfrm>
            <a:off x="8421973" y="5742915"/>
            <a:ext cx="241498" cy="278733"/>
          </a:xfrm>
          <a:custGeom>
            <a:avLst/>
            <a:gdLst>
              <a:gd name="T0" fmla="*/ 44 w 88"/>
              <a:gd name="T1" fmla="*/ 0 h 128"/>
              <a:gd name="T2" fmla="*/ 0 w 88"/>
              <a:gd name="T3" fmla="*/ 44 h 128"/>
              <a:gd name="T4" fmla="*/ 0 w 88"/>
              <a:gd name="T5" fmla="*/ 84 h 128"/>
              <a:gd name="T6" fmla="*/ 44 w 88"/>
              <a:gd name="T7" fmla="*/ 128 h 128"/>
              <a:gd name="T8" fmla="*/ 88 w 88"/>
              <a:gd name="T9" fmla="*/ 84 h 128"/>
              <a:gd name="T10" fmla="*/ 88 w 88"/>
              <a:gd name="T11" fmla="*/ 44 h 128"/>
              <a:gd name="T12" fmla="*/ 44 w 88"/>
              <a:gd name="T13" fmla="*/ 0 h 128"/>
              <a:gd name="T14" fmla="*/ 80 w 88"/>
              <a:gd name="T15" fmla="*/ 84 h 128"/>
              <a:gd name="T16" fmla="*/ 44 w 88"/>
              <a:gd name="T17" fmla="*/ 120 h 128"/>
              <a:gd name="T18" fmla="*/ 8 w 88"/>
              <a:gd name="T19" fmla="*/ 84 h 128"/>
              <a:gd name="T20" fmla="*/ 8 w 88"/>
              <a:gd name="T21" fmla="*/ 44 h 128"/>
              <a:gd name="T22" fmla="*/ 44 w 88"/>
              <a:gd name="T23" fmla="*/ 8 h 128"/>
              <a:gd name="T24" fmla="*/ 80 w 88"/>
              <a:gd name="T25" fmla="*/ 44 h 128"/>
              <a:gd name="T26" fmla="*/ 80 w 88"/>
              <a:gd name="T27" fmla="*/ 84 h 128"/>
              <a:gd name="T28" fmla="*/ 44 w 88"/>
              <a:gd name="T29" fmla="*/ 28 h 128"/>
              <a:gd name="T30" fmla="*/ 40 w 88"/>
              <a:gd name="T31" fmla="*/ 32 h 128"/>
              <a:gd name="T32" fmla="*/ 40 w 88"/>
              <a:gd name="T33" fmla="*/ 48 h 128"/>
              <a:gd name="T34" fmla="*/ 44 w 88"/>
              <a:gd name="T35" fmla="*/ 52 h 128"/>
              <a:gd name="T36" fmla="*/ 48 w 88"/>
              <a:gd name="T37" fmla="*/ 48 h 128"/>
              <a:gd name="T38" fmla="*/ 48 w 88"/>
              <a:gd name="T39" fmla="*/ 32 h 128"/>
              <a:gd name="T40" fmla="*/ 44 w 88"/>
              <a:gd name="T41" fmla="*/ 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128">
                <a:moveTo>
                  <a:pt x="44" y="0"/>
                </a:moveTo>
                <a:cubicBezTo>
                  <a:pt x="20" y="0"/>
                  <a:pt x="0" y="20"/>
                  <a:pt x="0" y="44"/>
                </a:cubicBezTo>
                <a:cubicBezTo>
                  <a:pt x="0" y="84"/>
                  <a:pt x="0" y="84"/>
                  <a:pt x="0" y="84"/>
                </a:cubicBezTo>
                <a:cubicBezTo>
                  <a:pt x="0" y="108"/>
                  <a:pt x="20" y="128"/>
                  <a:pt x="44" y="128"/>
                </a:cubicBezTo>
                <a:cubicBezTo>
                  <a:pt x="68" y="128"/>
                  <a:pt x="88" y="108"/>
                  <a:pt x="88" y="84"/>
                </a:cubicBezTo>
                <a:cubicBezTo>
                  <a:pt x="88" y="44"/>
                  <a:pt x="88" y="44"/>
                  <a:pt x="88" y="44"/>
                </a:cubicBezTo>
                <a:cubicBezTo>
                  <a:pt x="88" y="20"/>
                  <a:pt x="68" y="0"/>
                  <a:pt x="44" y="0"/>
                </a:cubicBezTo>
                <a:close/>
                <a:moveTo>
                  <a:pt x="80" y="84"/>
                </a:moveTo>
                <a:cubicBezTo>
                  <a:pt x="80" y="104"/>
                  <a:pt x="64" y="120"/>
                  <a:pt x="44" y="120"/>
                </a:cubicBezTo>
                <a:cubicBezTo>
                  <a:pt x="24" y="120"/>
                  <a:pt x="8" y="104"/>
                  <a:pt x="8" y="84"/>
                </a:cubicBezTo>
                <a:cubicBezTo>
                  <a:pt x="8" y="44"/>
                  <a:pt x="8" y="44"/>
                  <a:pt x="8" y="44"/>
                </a:cubicBezTo>
                <a:cubicBezTo>
                  <a:pt x="8" y="24"/>
                  <a:pt x="24" y="8"/>
                  <a:pt x="44" y="8"/>
                </a:cubicBezTo>
                <a:cubicBezTo>
                  <a:pt x="64" y="8"/>
                  <a:pt x="80" y="24"/>
                  <a:pt x="80" y="44"/>
                </a:cubicBezTo>
                <a:lnTo>
                  <a:pt x="80" y="84"/>
                </a:lnTo>
                <a:close/>
                <a:moveTo>
                  <a:pt x="44" y="28"/>
                </a:moveTo>
                <a:cubicBezTo>
                  <a:pt x="42" y="28"/>
                  <a:pt x="40" y="30"/>
                  <a:pt x="40" y="32"/>
                </a:cubicBezTo>
                <a:cubicBezTo>
                  <a:pt x="40" y="48"/>
                  <a:pt x="40" y="48"/>
                  <a:pt x="40" y="48"/>
                </a:cubicBezTo>
                <a:cubicBezTo>
                  <a:pt x="40" y="50"/>
                  <a:pt x="42" y="52"/>
                  <a:pt x="44" y="52"/>
                </a:cubicBezTo>
                <a:cubicBezTo>
                  <a:pt x="46" y="52"/>
                  <a:pt x="48" y="50"/>
                  <a:pt x="48" y="48"/>
                </a:cubicBezTo>
                <a:cubicBezTo>
                  <a:pt x="48" y="32"/>
                  <a:pt x="48" y="32"/>
                  <a:pt x="48" y="32"/>
                </a:cubicBezTo>
                <a:cubicBezTo>
                  <a:pt x="48" y="30"/>
                  <a:pt x="46" y="28"/>
                  <a:pt x="44" y="28"/>
                </a:cubicBezTo>
                <a:close/>
              </a:path>
            </a:pathLst>
          </a:custGeom>
          <a:solidFill>
            <a:schemeClr val="tx1"/>
          </a:solidFill>
          <a:ln>
            <a:noFill/>
          </a:ln>
        </p:spPr>
        <p:txBody>
          <a:bodyPr vert="horz" wrap="square" lIns="45842" tIns="22921" rIns="45842" bIns="22921" numCol="1" anchor="t" anchorCtr="0" compatLnSpc="1"/>
          <a:lstStyle/>
          <a:p>
            <a:endParaRPr lang="en-US" sz="900" dirty="0"/>
          </a:p>
        </p:txBody>
      </p:sp>
      <p:sp>
        <p:nvSpPr>
          <p:cNvPr id="20" name="文本框 1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06458" y="1288082"/>
            <a:ext cx="11579084" cy="26149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b="1" dirty="0" err="1">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OpenMonitor</a:t>
            </a:r>
            <a:endParaRPr lang="en-US" altLang="zh-CN"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endParaRPr>
          </a:p>
          <a:p>
            <a:pPr algn="ct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基于 </a:t>
            </a:r>
            <a:r>
              <a:rPr lang="en-US" altLang="zh-CN" sz="4400"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GitHub</a:t>
            </a:r>
            <a:r>
              <a:rPr lang="en-US" altLang="zh-CN" sz="4000" b="1" dirty="0">
                <a:gradFill flip="none" rotWithShape="1">
                  <a:gsLst>
                    <a:gs pos="0">
                      <a:srgbClr val="719AF0"/>
                    </a:gs>
                    <a:gs pos="95349">
                      <a:schemeClr val="tx1"/>
                    </a:gs>
                    <a:gs pos="26000">
                      <a:srgbClr val="47FFF3"/>
                    </a:gs>
                  </a:gsLst>
                  <a:lin ang="0" scaled="1"/>
                </a:gradFill>
                <a:latin typeface="+mn-ea"/>
                <a:cs typeface="Aharoni" pitchFamily="2" charset="-79"/>
              </a:rPr>
              <a:t> </a:t>
            </a: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和 </a:t>
            </a:r>
            <a:r>
              <a:rPr lang="en-US" altLang="zh-CN" sz="4400" b="1" dirty="0" err="1">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OpenDigger</a:t>
            </a: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的</a:t>
            </a:r>
            <a:endParaRPr lang="en-US" altLang="zh-CN" sz="4000" b="1" dirty="0">
              <a:gradFill flip="none" rotWithShape="1">
                <a:gsLst>
                  <a:gs pos="0">
                    <a:srgbClr val="719AF0"/>
                  </a:gs>
                  <a:gs pos="95349">
                    <a:schemeClr val="tx1"/>
                  </a:gs>
                  <a:gs pos="26000">
                    <a:srgbClr val="47FFF3"/>
                  </a:gs>
                </a:gsLst>
                <a:lin ang="0" scaled="1"/>
              </a:gradFill>
              <a:latin typeface="+mn-ea"/>
              <a:cs typeface="Aharoni" pitchFamily="2" charset="-79"/>
            </a:endParaRPr>
          </a:p>
          <a:p>
            <a:pPr algn="ct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开源健康监测大屏与技术词云</a:t>
            </a:r>
            <a:endPar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7"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8" name="文本框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文本框 1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520440" y="2108835"/>
            <a:ext cx="5434965" cy="10147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THREE</a:t>
            </a:r>
            <a:endParaRPr lang="zh-CN" altLang="en-US" sz="6000" b="1" dirty="0">
              <a:latin typeface="Times New Roman" panose="02020603050405020304" pitchFamily="18" charset="0"/>
              <a:cs typeface="Times New Roman" panose="02020603050405020304" pitchFamily="18" charset="0"/>
            </a:endParaRPr>
          </a:p>
        </p:txBody>
      </p:sp>
      <p:sp>
        <p:nvSpPr>
          <p:cNvPr id="12" name="文本框 1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529338" y="3432629"/>
            <a:ext cx="7133317" cy="10147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zh-CN" altLang="en-US" sz="6000" b="1" dirty="0"/>
              <a:t>项目</a:t>
            </a:r>
            <a:r>
              <a:rPr lang="en-US" altLang="zh-CN" sz="6000" b="1" dirty="0"/>
              <a:t>demo</a:t>
            </a:r>
            <a:r>
              <a:rPr lang="zh-CN" altLang="en-US" sz="6000" b="1" dirty="0"/>
              <a:t>展示</a:t>
            </a:r>
            <a:endParaRPr lang="zh-CN" altLang="en-US" sz="6000" b="1" dirty="0"/>
          </a:p>
        </p:txBody>
      </p:sp>
      <p:sp>
        <p:nvSpPr>
          <p:cNvPr id="13" name="流程图: 决策 12"/>
          <p:cNvSpPr/>
          <p:nvPr/>
        </p:nvSpPr>
        <p:spPr>
          <a:xfrm>
            <a:off x="5807195" y="1524173"/>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
        <p:nvSpPr>
          <p:cNvPr id="14"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2140562" y="4533859"/>
            <a:ext cx="8194083"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Project display</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13" name="文本框 1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 name="文本框 2"/>
          <p:cNvSpPr txBox="1"/>
          <p:nvPr/>
        </p:nvSpPr>
        <p:spPr>
          <a:xfrm>
            <a:off x="4064000" y="2752005"/>
            <a:ext cx="4064000" cy="1568450"/>
          </a:xfrm>
          <a:prstGeom prst="rect">
            <a:avLst/>
          </a:prstGeom>
        </p:spPr>
        <p:txBody>
          <a:bodyPr>
            <a:spAutoFit/>
            <a:extLst>
              <a:ext uri="{4A0BC546-FE56-4ADE-93B0-CB8AF2F6F144}">
                <wpsdc:textFrameExt xmlns:wpsdc="http://www.wps.cn/officeDocument/2022/drawingmlCustomData" type="text"/>
              </a:ext>
            </a:extLst>
          </a:bodyPr>
          <a:p>
            <a:pPr algn="l"/>
            <a:r>
              <a:rPr lang="en-US" altLang="zh-CN" sz="2400" b="1">
                <a:solidFill>
                  <a:schemeClr val="tx2"/>
                </a:solidFill>
                <a:latin typeface="Arial" panose="020B0604020202020204" pitchFamily="34" charset="0"/>
                <a:ea typeface="微软雅黑" panose="020B0503020204020204" pitchFamily="34" charset="-122"/>
                <a:hlinkClick r:id="rId1" tooltip="" action="ppaction://hlinkfile"/>
              </a:rPr>
              <a:t>https://www.bilibili.com/video/BV1516qYuEUU/?vd_source=23d34cf3e56e48f429434f97b9ab37e9</a:t>
            </a:r>
            <a:endParaRPr lang="en-US" altLang="zh-CN" sz="2400" b="1">
              <a:solidFill>
                <a:schemeClr val="tx2"/>
              </a:solidFill>
              <a:latin typeface="Arial" panose="020B0604020202020204" pitchFamily="34" charset="0"/>
              <a:ea typeface="微软雅黑" panose="020B0503020204020204" pitchFamily="34" charset="-122"/>
              <a:hlinkClick r:id="rId1" tooltip="" action="ppaction://hlinkfile"/>
            </a:endParaRPr>
          </a:p>
        </p:txBody>
      </p:sp>
      <p:sp>
        <p:nvSpPr>
          <p:cNvPr id="4" name="图片占位符 3"/>
          <p:cNvSpPr/>
          <p:nvPr>
            <p:ph type="pic" sz="quarter" idx="10"/>
          </p:nvPr>
        </p:nvSpPr>
        <p:spPr/>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8" name="文本框 1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1517510"/>
            <a:ext cx="5732070" cy="10147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PART FOUR</a:t>
            </a:r>
            <a:endParaRPr kumimoji="0" lang="zh-CN" altLang="en-US" sz="60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192664" y="4434815"/>
            <a:ext cx="906893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rPr>
              <a:t>Technical Point Implementation </a:t>
            </a:r>
            <a:r>
              <a:rPr lang="en-US" altLang="zh-CN" sz="3200" b="1" dirty="0">
                <a:solidFill>
                  <a:srgbClr val="F6F9FF"/>
                </a:solidFill>
                <a:latin typeface="Times New Roman" panose="02020603050405020304" pitchFamily="18" charset="0"/>
                <a:ea typeface="微软雅黑" panose="020B0503020204020204" pitchFamily="34" charset="-122"/>
                <a:cs typeface="Times New Roman" panose="02020603050405020304" pitchFamily="18" charset="0"/>
                <a:sym typeface="+mn-lt"/>
              </a:rPr>
              <a:t>S</a:t>
            </a:r>
            <a:r>
              <a:rPr kumimoji="0" lang="en-US" altLang="zh-CN" sz="3200" b="1" i="0" u="none" strike="noStrike" kern="1200" cap="none" spc="0" normalizeH="0" baseline="0" noProof="0" dirty="0" err="1">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rPr>
              <a:t>cheme</a:t>
            </a:r>
            <a:endParaRPr kumimoji="0" lang="en-US" altLang="zh-CN" sz="3200" b="1" i="0" u="none" strike="noStrike" kern="1200" cap="none" spc="0" normalizeH="0" baseline="0" noProof="0" dirty="0">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 name="文本框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3222384"/>
            <a:ext cx="9626251"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lvl="0" algn="l">
              <a:defRPr/>
            </a:pPr>
            <a:r>
              <a:rPr kumimoji="0" lang="zh-CN" altLang="en-US" sz="6000" b="1" i="0" u="none" strike="noStrike" kern="1200" cap="none" spc="0" normalizeH="0" baseline="0" noProof="0" dirty="0">
                <a:ln>
                  <a:noFill/>
                </a:ln>
                <a:gradFill flip="none" rotWithShape="1">
                  <a:gsLst>
                    <a:gs pos="0">
                      <a:srgbClr val="719AF0"/>
                    </a:gs>
                    <a:gs pos="100000">
                      <a:srgbClr val="47FFF3"/>
                    </a:gs>
                  </a:gsLst>
                  <a:lin ang="0" scaled="1"/>
                </a:gradFill>
                <a:effectLst>
                  <a:outerShdw blurRad="127000" dist="50800" dir="2700000" sx="101000" sy="101000" algn="tl" rotWithShape="0">
                    <a:srgbClr val="4F56EC">
                      <a:alpha val="40000"/>
                    </a:srgbClr>
                  </a:outerShdw>
                </a:effectLst>
                <a:uLnTx/>
                <a:uFillTx/>
                <a:latin typeface="微软雅黑" panose="020B0503020204020204" pitchFamily="34" charset="-122"/>
                <a:ea typeface="微软雅黑" panose="020B0503020204020204" pitchFamily="34" charset="-122"/>
                <a:cs typeface="Arial" panose="020B0604020202020204"/>
              </a:rPr>
              <a:t>技术点</a:t>
            </a:r>
            <a:r>
              <a:rPr lang="zh-CN" altLang="en-US" sz="6000" b="1" dirty="0">
                <a:effectLst>
                  <a:outerShdw blurRad="127000" dist="50800" dir="2700000" sx="101000" sy="101000" algn="tl" rotWithShape="0">
                    <a:srgbClr val="4F56EC">
                      <a:alpha val="40000"/>
                    </a:srgbClr>
                  </a:outerShdw>
                </a:effectLst>
                <a:latin typeface="微软雅黑" panose="020B0503020204020204" pitchFamily="34" charset="-122"/>
                <a:ea typeface="微软雅黑" panose="020B0503020204020204" pitchFamily="34" charset="-122"/>
              </a:rPr>
              <a:t>具体</a:t>
            </a:r>
            <a:r>
              <a:rPr kumimoji="0" lang="zh-CN" altLang="en-US" sz="6000" b="1" i="0" u="none" strike="noStrike" kern="1200" cap="none" spc="0" normalizeH="0" baseline="0" noProof="0" dirty="0">
                <a:ln>
                  <a:noFill/>
                </a:ln>
                <a:gradFill flip="none" rotWithShape="1">
                  <a:gsLst>
                    <a:gs pos="0">
                      <a:srgbClr val="719AF0"/>
                    </a:gs>
                    <a:gs pos="100000">
                      <a:srgbClr val="47FFF3"/>
                    </a:gs>
                  </a:gsLst>
                  <a:lin ang="0" scaled="1"/>
                </a:gradFill>
                <a:effectLst>
                  <a:outerShdw blurRad="127000" dist="50800" dir="2700000" sx="101000" sy="101000" algn="tl" rotWithShape="0">
                    <a:srgbClr val="4F56EC">
                      <a:alpha val="40000"/>
                    </a:srgbClr>
                  </a:outerShdw>
                </a:effectLst>
                <a:uLnTx/>
                <a:uFillTx/>
                <a:latin typeface="微软雅黑" panose="020B0503020204020204" pitchFamily="34" charset="-122"/>
                <a:ea typeface="微软雅黑" panose="020B0503020204020204" pitchFamily="34" charset="-122"/>
                <a:cs typeface="Arial" panose="020B0604020202020204"/>
              </a:rPr>
              <a:t>实现方案</a:t>
            </a:r>
            <a:endParaRPr kumimoji="0" lang="zh-CN" altLang="en-US" sz="6000" b="1" i="0" u="none" strike="noStrike" kern="1200" cap="none" spc="0" normalizeH="0" baseline="0" noProof="0" dirty="0">
              <a:ln>
                <a:noFill/>
              </a:ln>
              <a:gradFill flip="none" rotWithShape="1">
                <a:gsLst>
                  <a:gs pos="0">
                    <a:srgbClr val="719AF0"/>
                  </a:gs>
                  <a:gs pos="100000">
                    <a:srgbClr val="47FFF3"/>
                  </a:gs>
                </a:gsLst>
                <a:lin ang="0" scaled="1"/>
              </a:gradFill>
              <a:effectLst>
                <a:outerShdw blurRad="127000" dist="50800" dir="2700000" sx="101000" sy="101000" algn="tl" rotWithShape="0">
                  <a:srgbClr val="4F56EC">
                    <a:alpha val="40000"/>
                  </a:srgbClr>
                </a:outerShdw>
              </a:effectLst>
              <a:uLnTx/>
              <a:uFillTx/>
              <a:latin typeface="微软雅黑" panose="020B0503020204020204" pitchFamily="34" charset="-122"/>
              <a:ea typeface="微软雅黑" panose="020B0503020204020204" pitchFamily="34" charset="-122"/>
              <a:cs typeface="Arial" panose="020B0604020202020204"/>
            </a:endParaRPr>
          </a:p>
        </p:txBody>
      </p:sp>
      <p:sp>
        <p:nvSpPr>
          <p:cNvPr id="5" name="流程图: 决策 4"/>
          <p:cNvSpPr/>
          <p:nvPr/>
        </p:nvSpPr>
        <p:spPr>
          <a:xfrm>
            <a:off x="482592" y="1752749"/>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ea"/>
            </a:endParaRPr>
          </a:p>
        </p:txBody>
      </p:sp>
      <p:grpSp>
        <p:nvGrpSpPr>
          <p:cNvPr id="7"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440942" y="3777881"/>
            <a:ext cx="1844232" cy="492443"/>
            <a:chOff x="10528662" y="3873422"/>
            <a:chExt cx="1789658" cy="508000"/>
          </a:xfrm>
        </p:grpSpPr>
        <p:sp>
          <p:nvSpPr>
            <p:cNvPr id="8" name="Rounded Rectangle"/>
            <p:cNvSpPr/>
            <p:nvPr/>
          </p:nvSpPr>
          <p:spPr>
            <a:xfrm>
              <a:off x="10528662" y="3873422"/>
              <a:ext cx="1789658" cy="508000"/>
            </a:xfrm>
            <a:prstGeom prst="roundRect">
              <a:avLst>
                <a:gd name="adj" fmla="val 50000"/>
              </a:avLst>
            </a:prstGeom>
            <a:gradFill flip="none" rotWithShape="1">
              <a:gsLst>
                <a:gs pos="0">
                  <a:srgbClr val="C32B48"/>
                </a:gs>
                <a:gs pos="100000">
                  <a:srgbClr val="5C33E6"/>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9" name="Infographic"/>
            <p:cNvSpPr txBox="1">
              <a:spLocks noChangeArrowheads="1"/>
            </p:cNvSpPr>
            <p:nvPr/>
          </p:nvSpPr>
          <p:spPr bwMode="auto">
            <a:xfrm>
              <a:off x="10806341" y="3940174"/>
              <a:ext cx="1111016" cy="2582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健康度指标</a:t>
              </a:r>
              <a:endParaRPr lang="zh-CN" altLang="zh-CN" sz="2000" b="1" dirty="0">
                <a:solidFill>
                  <a:srgbClr val="F6F9FF"/>
                </a:solidFill>
                <a:cs typeface="+mn-ea"/>
                <a:sym typeface="+mn-lt"/>
              </a:endParaRPr>
            </a:p>
          </p:txBody>
        </p:sp>
      </p:grpSp>
      <p:sp>
        <p:nvSpPr>
          <p:cNvPr id="12" name="Rounded Rectangle"/>
          <p:cNvSpPr/>
          <p:nvPr/>
        </p:nvSpPr>
        <p:spPr>
          <a:xfrm>
            <a:off x="9949868" y="4957196"/>
            <a:ext cx="1844232" cy="492444"/>
          </a:xfrm>
          <a:prstGeom prst="roundRect">
            <a:avLst>
              <a:gd name="adj" fmla="val 50000"/>
            </a:avLst>
          </a:prstGeom>
          <a:gradFill flip="none" rotWithShape="1">
            <a:gsLst>
              <a:gs pos="0">
                <a:srgbClr val="0A6CD1"/>
              </a:gs>
              <a:gs pos="100000">
                <a:srgbClr val="1AAEC7"/>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15" name="Rounded Rectangle"/>
          <p:cNvSpPr/>
          <p:nvPr/>
        </p:nvSpPr>
        <p:spPr>
          <a:xfrm>
            <a:off x="8574243" y="5890290"/>
            <a:ext cx="1844233" cy="492443"/>
          </a:xfrm>
          <a:prstGeom prst="roundRect">
            <a:avLst>
              <a:gd name="adj" fmla="val 50000"/>
            </a:avLst>
          </a:prstGeom>
          <a:gradFill flip="none" rotWithShape="1">
            <a:gsLst>
              <a:gs pos="0">
                <a:srgbClr val="4CA899"/>
              </a:gs>
              <a:gs pos="100000">
                <a:srgbClr val="80EBA0"/>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17" name="Infographic"/>
          <p:cNvSpPr txBox="1">
            <a:spLocks noChangeArrowheads="1"/>
          </p:cNvSpPr>
          <p:nvPr/>
        </p:nvSpPr>
        <p:spPr bwMode="auto">
          <a:xfrm>
            <a:off x="10102542" y="5026638"/>
            <a:ext cx="153888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健康度可视化</a:t>
            </a:r>
            <a:endParaRPr lang="zh-CN" altLang="zh-CN" sz="2000" b="1" dirty="0">
              <a:solidFill>
                <a:srgbClr val="F6F9FF"/>
              </a:solidFill>
              <a:cs typeface="+mn-ea"/>
              <a:sym typeface="+mn-lt"/>
            </a:endParaRPr>
          </a:p>
        </p:txBody>
      </p:sp>
      <p:sp>
        <p:nvSpPr>
          <p:cNvPr id="19" name="Infographic"/>
          <p:cNvSpPr txBox="1">
            <a:spLocks noChangeArrowheads="1"/>
          </p:cNvSpPr>
          <p:nvPr/>
        </p:nvSpPr>
        <p:spPr bwMode="auto">
          <a:xfrm>
            <a:off x="8722184" y="5967490"/>
            <a:ext cx="153888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技术热点词云</a:t>
            </a:r>
            <a:endParaRPr lang="zh-CN" altLang="zh-CN" sz="2000" b="1" dirty="0">
              <a:solidFill>
                <a:srgbClr val="F6F9FF"/>
              </a:solidFill>
              <a:cs typeface="+mn-ea"/>
              <a:sym typeface="+mn-lt"/>
            </a:endParaRPr>
          </a:p>
        </p:txBody>
      </p:sp>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p:pic>
      <p:sp>
        <p:nvSpPr>
          <p:cNvPr id="20489"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600" y="1564005"/>
            <a:ext cx="2523490"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指标维度设计</a:t>
            </a:r>
            <a:endParaRPr lang="zh-CN" altLang="en-US" sz="2000" b="1" dirty="0">
              <a:solidFill>
                <a:srgbClr val="F6F9FF"/>
              </a:solidFill>
              <a:latin typeface="+mn-ea"/>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1"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29164"/>
            <a:ext cx="1980030"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健康度指标</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6" name="流程图: 决策 5"/>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7" name="Rectangle 1"/>
          <p:cNvSpPr>
            <a:spLocks noChangeArrowheads="1"/>
          </p:cNvSpPr>
          <p:nvPr/>
        </p:nvSpPr>
        <p:spPr bwMode="auto">
          <a:xfrm>
            <a:off x="6629770" y="2460642"/>
            <a:ext cx="3135630" cy="12306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lang="zh-CN" altLang="zh-CN" sz="2000" dirty="0">
                <a:ln>
                  <a:noFill/>
                </a:ln>
                <a:effectLst/>
                <a:latin typeface="+mn-ea"/>
                <a:sym typeface="+mn-ea"/>
              </a:rPr>
              <a:t>代码健壮度：</a:t>
            </a:r>
            <a:r>
              <a:rPr lang="en-US" altLang="zh-CN" sz="2000" dirty="0">
                <a:ln>
                  <a:noFill/>
                </a:ln>
                <a:effectLst/>
                <a:latin typeface="+mn-ea"/>
                <a:sym typeface="+mn-ea"/>
              </a:rPr>
              <a:t>20</a:t>
            </a:r>
            <a:r>
              <a:rPr lang="zh-CN" altLang="zh-CN" sz="2000" dirty="0">
                <a:ln>
                  <a:noFill/>
                </a:ln>
                <a:effectLst/>
                <a:latin typeface="+mn-ea"/>
                <a:sym typeface="+mn-ea"/>
              </a:rPr>
              <a:t>%</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lang="zh-CN" altLang="en-US" sz="2000" dirty="0">
                <a:ln>
                  <a:noFill/>
                </a:ln>
                <a:effectLst/>
                <a:latin typeface="+mn-ea"/>
                <a:sym typeface="+mn-ea"/>
              </a:rPr>
              <a:t>代码变更强度</a:t>
            </a:r>
            <a:r>
              <a:rPr lang="en-US" altLang="zh-CN" sz="2000" dirty="0">
                <a:ln>
                  <a:noFill/>
                </a:ln>
                <a:effectLst/>
                <a:latin typeface="+mn-ea"/>
                <a:sym typeface="+mn-ea"/>
              </a:rPr>
              <a:t>:50</a:t>
            </a:r>
            <a:r>
              <a:rPr lang="zh-CN" altLang="zh-CN" sz="2000" dirty="0">
                <a:ln>
                  <a:noFill/>
                </a:ln>
                <a:effectLst/>
                <a:latin typeface="+mn-ea"/>
                <a:sym typeface="+mn-ea"/>
              </a:rPr>
              <a:t>%</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lang="zh-CN" altLang="en-US" sz="2000" dirty="0">
                <a:ln>
                  <a:noFill/>
                </a:ln>
                <a:effectLst/>
                <a:latin typeface="+mn-ea"/>
                <a:sym typeface="+mn-ea"/>
              </a:rPr>
              <a:t>代码重构比率</a:t>
            </a:r>
            <a:r>
              <a:rPr lang="en-US" altLang="zh-CN" sz="2000" dirty="0">
                <a:ln>
                  <a:noFill/>
                </a:ln>
                <a:effectLst/>
                <a:latin typeface="+mn-ea"/>
                <a:sym typeface="+mn-ea"/>
              </a:rPr>
              <a:t>:3</a:t>
            </a:r>
            <a:r>
              <a:rPr lang="en-US" altLang="zh-CN" sz="2000" dirty="0">
                <a:latin typeface="+mn-ea"/>
                <a:sym typeface="+mn-ea"/>
              </a:rPr>
              <a:t>0</a:t>
            </a:r>
            <a:r>
              <a:rPr lang="zh-CN" altLang="zh-CN" sz="2000" dirty="0">
                <a:ln>
                  <a:noFill/>
                </a:ln>
                <a:effectLst/>
                <a:latin typeface="+mn-ea"/>
                <a:sym typeface="+mn-ea"/>
              </a:rPr>
              <a:t>%</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lang="zh-CN" altLang="en-US" sz="2000" dirty="0">
                <a:ln>
                  <a:noFill/>
                </a:ln>
                <a:effectLst/>
                <a:latin typeface="+mn-ea"/>
                <a:sym typeface="+mn-ea"/>
              </a:rPr>
              <a:t>净功能变化量</a:t>
            </a:r>
            <a:r>
              <a:rPr lang="en-US" altLang="zh-CN" sz="2000" dirty="0">
                <a:ln>
                  <a:noFill/>
                </a:ln>
                <a:effectLst/>
                <a:latin typeface="+mn-ea"/>
                <a:sym typeface="+mn-ea"/>
              </a:rPr>
              <a:t>:20</a:t>
            </a:r>
            <a:r>
              <a:rPr lang="zh-CN" altLang="zh-CN" sz="2000" dirty="0">
                <a:ln>
                  <a:noFill/>
                </a:ln>
                <a:effectLst/>
                <a:latin typeface="+mn-ea"/>
                <a:sym typeface="+mn-ea"/>
              </a:rPr>
              <a:t>%</a:t>
            </a:r>
            <a:endParaRPr lang="en-US" altLang="zh-CN" sz="2000" dirty="0">
              <a:latin typeface="+mn-ea"/>
            </a:endParaRPr>
          </a:p>
        </p:txBody>
      </p:sp>
      <p:sp>
        <p:nvSpPr>
          <p:cNvPr id="9" name="Rectangle 1"/>
          <p:cNvSpPr>
            <a:spLocks noChangeArrowheads="1"/>
          </p:cNvSpPr>
          <p:nvPr/>
        </p:nvSpPr>
        <p:spPr bwMode="auto">
          <a:xfrm>
            <a:off x="580204" y="4488382"/>
            <a:ext cx="3422412"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社区参与度：20% </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活跃贡献者数量:30%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新贡献者比例:30%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en-US" altLang="zh-CN" sz="2000" b="0" i="0" u="none" strike="noStrike" cap="none" normalizeH="0" baseline="0" dirty="0">
                <a:ln>
                  <a:noFill/>
                </a:ln>
                <a:solidFill>
                  <a:schemeClr val="tx1"/>
                </a:solidFill>
                <a:effectLst/>
                <a:latin typeface="+mn-ea"/>
              </a:rPr>
              <a:t>s</a:t>
            </a:r>
            <a:r>
              <a:rPr kumimoji="0" lang="zh-CN" altLang="zh-CN" sz="2000" b="0" i="0" u="none" strike="noStrike" cap="none" normalizeH="0" baseline="0" dirty="0">
                <a:ln>
                  <a:noFill/>
                </a:ln>
                <a:solidFill>
                  <a:schemeClr val="tx1"/>
                </a:solidFill>
                <a:effectLst/>
                <a:latin typeface="+mn-ea"/>
              </a:rPr>
              <a:t>tars</a:t>
            </a:r>
            <a:r>
              <a:rPr kumimoji="0" lang="zh-CN" altLang="en-US" sz="2000" b="0" i="0" u="none" strike="noStrike" cap="none" normalizeH="0" baseline="0" dirty="0">
                <a:ln>
                  <a:noFill/>
                </a:ln>
                <a:solidFill>
                  <a:schemeClr val="tx1"/>
                </a:solidFill>
                <a:effectLst/>
                <a:latin typeface="+mn-ea"/>
              </a:rPr>
              <a:t>数量</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lang="en-US" altLang="zh-CN" sz="2000" dirty="0">
                <a:latin typeface="+mn-ea"/>
              </a:rPr>
              <a:t>f</a:t>
            </a:r>
            <a:r>
              <a:rPr kumimoji="0" lang="zh-CN" altLang="zh-CN" sz="2000" b="0" i="0" u="none" strike="noStrike" cap="none" normalizeH="0" baseline="0" dirty="0">
                <a:ln>
                  <a:noFill/>
                </a:ln>
                <a:solidFill>
                  <a:schemeClr val="tx1"/>
                </a:solidFill>
                <a:effectLst/>
                <a:latin typeface="+mn-ea"/>
              </a:rPr>
              <a:t>orks</a:t>
            </a:r>
            <a:r>
              <a:rPr kumimoji="0" lang="zh-CN" altLang="en-US" sz="2000" b="0" i="0" u="none" strike="noStrike" cap="none" normalizeH="0" baseline="0" dirty="0">
                <a:ln>
                  <a:noFill/>
                </a:ln>
                <a:solidFill>
                  <a:schemeClr val="tx1"/>
                </a:solidFill>
                <a:effectLst/>
                <a:latin typeface="+mn-ea"/>
              </a:rPr>
              <a:t>数量</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p:txBody>
      </p:sp>
      <p:pic>
        <p:nvPicPr>
          <p:cNvPr id="11" name="图片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3679" y="2991646"/>
            <a:ext cx="4739767" cy="854191"/>
          </a:xfrm>
          <a:prstGeom prst="rect">
            <a:avLst/>
          </a:prstGeom>
        </p:spPr>
      </p:pic>
      <p:sp>
        <p:nvSpPr>
          <p:cNvPr id="13" name="Rectangle 1"/>
          <p:cNvSpPr>
            <a:spLocks noChangeArrowheads="1"/>
          </p:cNvSpPr>
          <p:nvPr/>
        </p:nvSpPr>
        <p:spPr bwMode="auto">
          <a:xfrm>
            <a:off x="580204" y="2071638"/>
            <a:ext cx="3554335" cy="892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活跃度：35%</a:t>
            </a:r>
            <a:endParaRPr kumimoji="0" lang="en-US" altLang="zh-CN" sz="2000" b="0" i="0" u="none" strike="noStrike" cap="none" normalizeH="0" baseline="0" dirty="0">
              <a:ln>
                <a:noFill/>
              </a:ln>
              <a:solidFill>
                <a:schemeClr val="tx1"/>
              </a:solidFill>
              <a:effectLst/>
              <a:latin typeface="+mn-ea"/>
            </a:endParaRPr>
          </a:p>
          <a:p>
            <a:pPr marL="457200" marR="0" lvl="1" indent="0" algn="l" defTabSz="914400" rtl="0" eaLnBrk="0" fontAlgn="base" latinLnBrk="0" hangingPunct="0">
              <a:lnSpc>
                <a:spcPct val="100000"/>
              </a:lnSpc>
              <a:spcBef>
                <a:spcPct val="0"/>
              </a:spcBef>
              <a:spcAft>
                <a:spcPct val="0"/>
              </a:spcAft>
              <a:buClrTx/>
              <a:buSzTx/>
            </a:pPr>
            <a:endParaRPr kumimoji="0" lang="en-US" altLang="zh-CN" sz="2000" b="0" i="0" u="none" strike="noStrike" cap="none" normalizeH="0" baseline="0" dirty="0">
              <a:ln>
                <a:noFill/>
              </a:ln>
              <a:solidFill>
                <a:schemeClr val="tx1"/>
              </a:solidFill>
              <a:effectLst/>
              <a:latin typeface="+mn-ea"/>
            </a:endParaRPr>
          </a:p>
        </p:txBody>
      </p:sp>
      <p:sp>
        <p:nvSpPr>
          <p:cNvPr id="14" name="Rectangle 1"/>
          <p:cNvSpPr>
            <a:spLocks noChangeArrowheads="1"/>
          </p:cNvSpPr>
          <p:nvPr/>
        </p:nvSpPr>
        <p:spPr bwMode="auto">
          <a:xfrm>
            <a:off x="6629770" y="4488382"/>
            <a:ext cx="4602222"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issue与PR的相应与持续时间：20%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issue响应时间:30%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PR响应时间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issue持续时间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PR持续时间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p:txBody>
      </p:sp>
    </p:spTree>
  </p:cSld>
  <p:clrMapOvr>
    <a:masterClrMapping/>
  </p:clrMapOvr>
  <p:transition spd="slow">
    <p:check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33204" y="2015010"/>
            <a:ext cx="11587488" cy="2954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342900" indent="-342900">
              <a:lnSpc>
                <a:spcPct val="120000"/>
              </a:lnSpc>
              <a:buFont typeface="Arial" panose="020B0604020202020204" pitchFamily="34" charset="0"/>
              <a:buChar char="•"/>
            </a:pPr>
            <a:r>
              <a:rPr lang="zh-CN" altLang="en-US" sz="2000" b="1" dirty="0">
                <a:ln>
                  <a:noFill/>
                </a:ln>
                <a:effectLst/>
                <a:latin typeface="+mn-ea"/>
                <a:sym typeface="+mn-ea"/>
              </a:rPr>
              <a:t>活跃度</a:t>
            </a:r>
            <a:r>
              <a:rPr lang="zh-CN" altLang="en-US" sz="2000" dirty="0">
                <a:ln>
                  <a:noFill/>
                </a:ln>
                <a:effectLst/>
                <a:latin typeface="+mn-ea"/>
                <a:sym typeface="+mn-ea"/>
              </a:rPr>
              <a:t>：通过</a:t>
            </a:r>
            <a:r>
              <a:rPr lang="en-US" altLang="zh-CN" sz="2000" dirty="0" err="1">
                <a:latin typeface="+mn-ea"/>
                <a:sym typeface="+mn-ea"/>
              </a:rPr>
              <a:t>O</a:t>
            </a:r>
            <a:r>
              <a:rPr lang="en-US" altLang="zh-CN" sz="2000" dirty="0" err="1">
                <a:ln>
                  <a:noFill/>
                </a:ln>
                <a:effectLst/>
                <a:latin typeface="+mn-ea"/>
                <a:sym typeface="+mn-ea"/>
              </a:rPr>
              <a:t>penDigger</a:t>
            </a:r>
            <a:r>
              <a:rPr lang="zh-CN" altLang="en-US" sz="2000" dirty="0">
                <a:ln>
                  <a:noFill/>
                </a:ln>
                <a:effectLst/>
                <a:latin typeface="+mn-ea"/>
                <a:sym typeface="+mn-ea"/>
              </a:rPr>
              <a:t>提供的静态根</a:t>
            </a:r>
            <a:r>
              <a:rPr lang="en-US" altLang="zh-CN" sz="2000" dirty="0">
                <a:latin typeface="+mn-ea"/>
                <a:sym typeface="+mn-ea"/>
              </a:rPr>
              <a:t>URL</a:t>
            </a:r>
            <a:r>
              <a:rPr lang="zh-CN" altLang="en-US" sz="2000" dirty="0">
                <a:ln>
                  <a:noFill/>
                </a:ln>
                <a:effectLst/>
                <a:latin typeface="+mn-ea"/>
                <a:sym typeface="+mn-ea"/>
              </a:rPr>
              <a:t>，选取其中的</a:t>
            </a:r>
            <a:r>
              <a:rPr lang="en-US" altLang="zh-CN" sz="2000" dirty="0">
                <a:ln>
                  <a:noFill/>
                </a:ln>
                <a:effectLst/>
                <a:latin typeface="+mn-ea"/>
                <a:sym typeface="+mn-ea"/>
              </a:rPr>
              <a:t>activity</a:t>
            </a:r>
            <a:r>
              <a:rPr lang="zh-CN" altLang="en-US" sz="2000" dirty="0">
                <a:ln>
                  <a:noFill/>
                </a:ln>
                <a:effectLst/>
                <a:latin typeface="+mn-ea"/>
                <a:sym typeface="+mn-ea"/>
              </a:rPr>
              <a:t>指标作为我们的活跃度数据。</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r>
              <a:rPr lang="zh-CN" altLang="en-US" sz="2000" b="1" dirty="0">
                <a:latin typeface="+mn-ea"/>
                <a:sym typeface="+mn-ea"/>
              </a:rPr>
              <a:t>社区参与度</a:t>
            </a:r>
            <a:r>
              <a:rPr lang="zh-CN" altLang="en-US" sz="2000" dirty="0">
                <a:latin typeface="+mn-ea"/>
                <a:sym typeface="+mn-ea"/>
              </a:rPr>
              <a:t>：通过</a:t>
            </a:r>
            <a:r>
              <a:rPr lang="en-US" altLang="zh-CN" sz="2000" dirty="0">
                <a:latin typeface="+mn-ea"/>
                <a:sym typeface="+mn-ea"/>
              </a:rPr>
              <a:t>GitHub API</a:t>
            </a:r>
            <a:r>
              <a:rPr lang="zh-CN" altLang="en-US" sz="2000" dirty="0">
                <a:latin typeface="+mn-ea"/>
                <a:sym typeface="+mn-ea"/>
              </a:rPr>
              <a:t>以及</a:t>
            </a:r>
            <a:r>
              <a:rPr lang="en-US" altLang="zh-CN" sz="2000" dirty="0" err="1">
                <a:latin typeface="+mn-ea"/>
                <a:sym typeface="+mn-ea"/>
              </a:rPr>
              <a:t>OpenDigger</a:t>
            </a:r>
            <a:r>
              <a:rPr lang="zh-CN" altLang="en-US" sz="2000" dirty="0">
                <a:latin typeface="+mn-ea"/>
                <a:sym typeface="+mn-ea"/>
              </a:rPr>
              <a:t>，获取项目贡献者数量与项目的</a:t>
            </a:r>
            <a:r>
              <a:rPr lang="en-US" altLang="zh-CN" sz="2000" dirty="0" err="1">
                <a:latin typeface="+mn-ea"/>
                <a:sym typeface="+mn-ea"/>
              </a:rPr>
              <a:t>stars&amp;forks</a:t>
            </a:r>
            <a:r>
              <a:rPr lang="zh-CN" altLang="en-US" sz="2000" dirty="0">
                <a:latin typeface="+mn-ea"/>
                <a:sym typeface="+mn-ea"/>
              </a:rPr>
              <a:t>数量，计算指定时间段内新贡献者的数量，并将项目参与者数量与不活跃贡献者数量的差作为活跃贡献者数量的数据。</a:t>
            </a:r>
            <a:r>
              <a:rPr lang="zh-CN" altLang="zh-CN" sz="2000" dirty="0">
                <a:ln>
                  <a:noFill/>
                </a:ln>
                <a:effectLst/>
                <a:latin typeface="+mn-ea"/>
                <a:sym typeface="+mn-ea"/>
              </a:rPr>
              <a:t> </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r>
              <a:rPr lang="zh-CN" altLang="en-US" sz="2000" b="1" dirty="0">
                <a:ln>
                  <a:noFill/>
                </a:ln>
                <a:effectLst/>
                <a:latin typeface="+mn-ea"/>
                <a:sym typeface="+mn-ea"/>
              </a:rPr>
              <a:t>代码变化度量</a:t>
            </a:r>
            <a:r>
              <a:rPr lang="zh-CN" altLang="en-US" sz="2000" dirty="0">
                <a:ln>
                  <a:noFill/>
                </a:ln>
                <a:effectLst/>
                <a:latin typeface="+mn-ea"/>
                <a:sym typeface="+mn-ea"/>
              </a:rPr>
              <a:t>：结合</a:t>
            </a:r>
            <a:r>
              <a:rPr lang="en-US" altLang="zh-CN" sz="2000" dirty="0">
                <a:ln>
                  <a:noFill/>
                </a:ln>
                <a:effectLst/>
                <a:latin typeface="+mn-ea"/>
                <a:sym typeface="+mn-ea"/>
              </a:rPr>
              <a:t>Opendigger</a:t>
            </a:r>
            <a:r>
              <a:rPr lang="zh-CN" altLang="en-US" sz="2000" dirty="0">
                <a:ln>
                  <a:noFill/>
                </a:ln>
                <a:effectLst/>
                <a:latin typeface="+mn-ea"/>
                <a:sym typeface="+mn-ea"/>
              </a:rPr>
              <a:t>的统计以及</a:t>
            </a:r>
            <a:r>
              <a:rPr lang="en-US" altLang="zh-CN" sz="2000" dirty="0">
                <a:ln>
                  <a:noFill/>
                </a:ln>
                <a:effectLst/>
                <a:latin typeface="+mn-ea"/>
                <a:sym typeface="+mn-ea"/>
              </a:rPr>
              <a:t>clickhouse</a:t>
            </a:r>
            <a:r>
              <a:rPr lang="zh-CN" altLang="en-US" sz="2000" dirty="0">
                <a:ln>
                  <a:noFill/>
                </a:ln>
                <a:effectLst/>
                <a:latin typeface="+mn-ea"/>
                <a:sym typeface="+mn-ea"/>
              </a:rPr>
              <a:t>数据库中的数据，从代码变更强度、重构比率以及净功能变化量三个方面来恒量代码变化、代码</a:t>
            </a:r>
            <a:r>
              <a:rPr lang="zh-CN" altLang="en-US" sz="2000" dirty="0">
                <a:ln>
                  <a:noFill/>
                </a:ln>
                <a:effectLst/>
                <a:latin typeface="+mn-ea"/>
                <a:sym typeface="+mn-ea"/>
              </a:rPr>
              <a:t>健壮性这一维度</a:t>
            </a:r>
            <a:r>
              <a:rPr lang="zh-CN" altLang="en-US" sz="2000" dirty="0">
                <a:latin typeface="+mn-ea"/>
                <a:sym typeface="+mn-ea"/>
              </a:rPr>
              <a:t>。</a:t>
            </a:r>
            <a:endParaRPr lang="en-US" altLang="zh-CN" sz="2000" dirty="0"/>
          </a:p>
          <a:p>
            <a:pPr marL="342900" indent="-342900">
              <a:lnSpc>
                <a:spcPct val="120000"/>
              </a:lnSpc>
              <a:buFont typeface="Arial" panose="020B0604020202020204" pitchFamily="34" charset="0"/>
              <a:buChar char="•"/>
            </a:pPr>
            <a:r>
              <a:rPr lang="en-US" altLang="zh-CN" sz="2000" b="1" dirty="0">
                <a:ln>
                  <a:noFill/>
                </a:ln>
                <a:effectLst/>
                <a:latin typeface="+mn-ea"/>
                <a:sym typeface="+mn-ea"/>
              </a:rPr>
              <a:t>Issue</a:t>
            </a:r>
            <a:r>
              <a:rPr lang="zh-CN" altLang="en-US" sz="2000" b="1" dirty="0">
                <a:ln>
                  <a:noFill/>
                </a:ln>
                <a:effectLst/>
                <a:latin typeface="+mn-ea"/>
                <a:sym typeface="+mn-ea"/>
              </a:rPr>
              <a:t>与</a:t>
            </a:r>
            <a:r>
              <a:rPr lang="en-US" altLang="zh-CN" sz="2000" b="1" dirty="0">
                <a:ln>
                  <a:noFill/>
                </a:ln>
                <a:effectLst/>
                <a:latin typeface="+mn-ea"/>
                <a:sym typeface="+mn-ea"/>
              </a:rPr>
              <a:t>PR</a:t>
            </a:r>
            <a:r>
              <a:rPr lang="zh-CN" altLang="en-US" sz="2000" b="1" dirty="0">
                <a:ln>
                  <a:noFill/>
                </a:ln>
                <a:effectLst/>
                <a:latin typeface="+mn-ea"/>
                <a:sym typeface="+mn-ea"/>
              </a:rPr>
              <a:t>响应时间与持续时间</a:t>
            </a:r>
            <a:r>
              <a:rPr lang="zh-CN" altLang="en-US" sz="2000" dirty="0">
                <a:latin typeface="+mn-ea"/>
                <a:sym typeface="+mn-ea"/>
              </a:rPr>
              <a:t>：</a:t>
            </a:r>
            <a:r>
              <a:rPr lang="zh-CN" altLang="en-US" sz="2000" dirty="0">
                <a:sym typeface="+mn-ea"/>
              </a:rPr>
              <a:t>调用</a:t>
            </a:r>
            <a:r>
              <a:rPr lang="en-US" altLang="zh-CN" sz="2000" dirty="0" err="1">
                <a:sym typeface="+mn-ea"/>
              </a:rPr>
              <a:t>OpenDigger</a:t>
            </a:r>
            <a:r>
              <a:rPr lang="zh-CN" altLang="en-US" sz="2000" dirty="0">
                <a:sym typeface="+mn-ea"/>
              </a:rPr>
              <a:t>相应的</a:t>
            </a:r>
            <a:r>
              <a:rPr lang="en-US" altLang="zh-CN" sz="2000" dirty="0">
                <a:sym typeface="+mn-ea"/>
              </a:rPr>
              <a:t>URL</a:t>
            </a:r>
            <a:r>
              <a:rPr lang="zh-CN" altLang="en-US" sz="2000" dirty="0">
                <a:sym typeface="+mn-ea"/>
              </a:rPr>
              <a:t>获取数据并进行加权计算分析。</a:t>
            </a:r>
            <a:endParaRPr lang="zh-CN" altLang="en-US" sz="2000" dirty="0"/>
          </a:p>
          <a:p>
            <a:pPr marL="342900" indent="-342900">
              <a:lnSpc>
                <a:spcPct val="120000"/>
              </a:lnSpc>
              <a:buFont typeface="Arial" panose="020B0604020202020204" pitchFamily="34" charset="0"/>
              <a:buChar char="•"/>
            </a:pPr>
            <a:endParaRPr lang="zh-CN" altLang="en-US" sz="2000" dirty="0"/>
          </a:p>
        </p:txBody>
      </p:sp>
      <p:sp>
        <p:nvSpPr>
          <p:cNvPr id="7"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29164"/>
            <a:ext cx="1980030"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健康度指标</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8" name="流程图: 决策 7"/>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9"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11005" y="1564537"/>
            <a:ext cx="2217097"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指标数据的获取</a:t>
            </a:r>
            <a:endParaRPr lang="zh-CN" altLang="zh-CN" sz="900" dirty="0">
              <a:solidFill>
                <a:srgbClr val="C8CBD1"/>
              </a:solidFill>
              <a:cs typeface="+mn-ea"/>
              <a:sym typeface="+mn-lt"/>
            </a:endParaRPr>
          </a:p>
        </p:txBody>
      </p:sp>
      <p:sp>
        <p:nvSpPr>
          <p:cNvPr id="20"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5162564"/>
            <a:ext cx="11187860" cy="1477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342900" indent="-342900">
              <a:lnSpc>
                <a:spcPct val="120000"/>
              </a:lnSpc>
              <a:buFont typeface="Arial" panose="020B0604020202020204" pitchFamily="34" charset="0"/>
              <a:buChar char="•"/>
            </a:pPr>
            <a:r>
              <a:rPr lang="zh-CN" altLang="zh-CN" sz="2000" dirty="0">
                <a:ln>
                  <a:noFill/>
                </a:ln>
                <a:effectLst/>
                <a:latin typeface="+mn-ea"/>
                <a:sym typeface="+mn-ea"/>
              </a:rPr>
              <a:t>借助数据处理的库函数以及计算公式</a:t>
            </a:r>
            <a:r>
              <a:rPr lang="zh-CN" altLang="en-US" sz="2000" dirty="0">
                <a:sym typeface="+mn-ea"/>
              </a:rPr>
              <a:t>，并且对</a:t>
            </a:r>
            <a:r>
              <a:rPr lang="zh-CN" altLang="en-US" sz="2000" dirty="0">
                <a:ln>
                  <a:noFill/>
                </a:ln>
                <a:effectLst/>
                <a:latin typeface="+mn-ea"/>
                <a:sym typeface="+mn-ea"/>
              </a:rPr>
              <a:t>从</a:t>
            </a:r>
            <a:r>
              <a:rPr lang="en-US" altLang="zh-CN" sz="2000" dirty="0" err="1">
                <a:ln>
                  <a:noFill/>
                </a:ln>
                <a:effectLst/>
                <a:latin typeface="+mn-ea"/>
                <a:sym typeface="+mn-ea"/>
              </a:rPr>
              <a:t>OpenDigger</a:t>
            </a:r>
            <a:r>
              <a:rPr lang="zh-CN" altLang="en-US" sz="2000" dirty="0">
                <a:ln>
                  <a:noFill/>
                </a:ln>
                <a:effectLst/>
                <a:latin typeface="+mn-ea"/>
                <a:sym typeface="+mn-ea"/>
              </a:rPr>
              <a:t>等网站获取的指标数据进行最大值归一化，确保不同评分标准之间的统一性，避免数据本身量纲对于总分的影响。结合归一化后的得分与各个维度的权重，综合得出健康度总分。</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endParaRPr kumimoji="0" lang="en-US" altLang="zh-CN" sz="2000" b="0" i="0" u="none" strike="noStrike" cap="none" normalizeH="0" baseline="0" dirty="0">
              <a:ln>
                <a:noFill/>
              </a:ln>
              <a:solidFill>
                <a:schemeClr val="tx1"/>
              </a:solidFill>
              <a:effectLst/>
              <a:latin typeface="+mn-ea"/>
            </a:endParaRPr>
          </a:p>
        </p:txBody>
      </p:sp>
      <p:sp>
        <p:nvSpPr>
          <p:cNvPr id="24"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11005" y="4712348"/>
            <a:ext cx="2217097"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指标数据的处理</a:t>
            </a:r>
            <a:endParaRPr lang="zh-CN" altLang="zh-CN" sz="900" dirty="0">
              <a:solidFill>
                <a:srgbClr val="C8CBD1"/>
              </a:solidFill>
              <a:cs typeface="+mn-ea"/>
              <a:sym typeface="+mn-lt"/>
            </a:endParaRPr>
          </a:p>
        </p:txBody>
      </p:sp>
    </p:spTree>
  </p:cSld>
  <p:clrMapOvr>
    <a:masterClrMapping/>
  </p:clrMapOvr>
  <p:transition spd="slow">
    <p:check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563736"/>
            <a:ext cx="3696754"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全球开源项目健康度概览地图</a:t>
            </a:r>
            <a:endParaRPr lang="zh-CN" altLang="zh-CN" sz="900" dirty="0">
              <a:solidFill>
                <a:srgbClr val="C8CBD1"/>
              </a:solidFill>
              <a:cs typeface="+mn-ea"/>
              <a:sym typeface="+mn-lt"/>
            </a:endParaRPr>
          </a:p>
        </p:txBody>
      </p:sp>
      <p:sp>
        <p:nvSpPr>
          <p:cNvPr id="10" name="文本框 9"/>
          <p:cNvSpPr txBox="1"/>
          <p:nvPr/>
        </p:nvSpPr>
        <p:spPr>
          <a:xfrm>
            <a:off x="300506" y="1943019"/>
            <a:ext cx="10684326" cy="4892675"/>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2000" b="1" dirty="0">
                <a:latin typeface="+mn-ea"/>
                <a:sym typeface="+mn-ea"/>
              </a:rPr>
              <a:t>项目</a:t>
            </a:r>
            <a:r>
              <a:rPr lang="en-US" altLang="zh-CN" sz="2000" b="1" dirty="0">
                <a:latin typeface="+mn-ea"/>
                <a:sym typeface="+mn-ea"/>
              </a:rPr>
              <a:t>location</a:t>
            </a:r>
            <a:r>
              <a:rPr lang="zh-CN" altLang="en-US" sz="2000" b="1" dirty="0">
                <a:latin typeface="+mn-ea"/>
                <a:sym typeface="+mn-ea"/>
              </a:rPr>
              <a:t>提取：</a:t>
            </a:r>
            <a:r>
              <a:rPr lang="zh-CN" altLang="en-US" sz="2000" dirty="0">
                <a:latin typeface="+mn-ea"/>
                <a:sym typeface="+mn-ea"/>
              </a:rPr>
              <a:t>结合</a:t>
            </a:r>
            <a:r>
              <a:rPr lang="en-US" altLang="zh-CN" sz="2000" dirty="0" err="1">
                <a:latin typeface="+mn-ea"/>
                <a:sym typeface="+mn-ea"/>
              </a:rPr>
              <a:t>OpenDigger</a:t>
            </a:r>
            <a:r>
              <a:rPr lang="zh-CN" altLang="en-US" sz="2000" dirty="0">
                <a:latin typeface="+mn-ea"/>
                <a:sym typeface="+mn-ea"/>
              </a:rPr>
              <a:t>中</a:t>
            </a:r>
            <a:r>
              <a:rPr lang="en-US" altLang="zh-CN" sz="2000" dirty="0">
                <a:latin typeface="+mn-ea"/>
                <a:sym typeface="+mn-ea"/>
              </a:rPr>
              <a:t>label</a:t>
            </a:r>
            <a:r>
              <a:rPr lang="zh-CN" altLang="en-US" sz="2000" dirty="0">
                <a:latin typeface="+mn-ea"/>
                <a:sym typeface="+mn-ea"/>
              </a:rPr>
              <a:t>标签数据下的</a:t>
            </a:r>
            <a:r>
              <a:rPr lang="en-US" altLang="zh-CN" sz="2000" dirty="0">
                <a:latin typeface="+mn-ea"/>
                <a:sym typeface="+mn-ea"/>
              </a:rPr>
              <a:t>regions</a:t>
            </a:r>
            <a:r>
              <a:rPr lang="zh-CN" altLang="en-US" sz="2000" dirty="0">
                <a:latin typeface="+mn-ea"/>
                <a:sym typeface="+mn-ea"/>
              </a:rPr>
              <a:t>数据和</a:t>
            </a:r>
            <a:r>
              <a:rPr lang="en-US" altLang="zh-CN" sz="2000" dirty="0">
                <a:latin typeface="+mn-ea"/>
                <a:sym typeface="+mn-ea"/>
              </a:rPr>
              <a:t>GitHub</a:t>
            </a:r>
            <a:r>
              <a:rPr lang="zh-CN" altLang="en-US" sz="2000" dirty="0">
                <a:latin typeface="+mn-ea"/>
                <a:sym typeface="+mn-ea"/>
              </a:rPr>
              <a:t>的</a:t>
            </a:r>
            <a:r>
              <a:rPr lang="en-US" altLang="zh-CN" sz="2000" dirty="0">
                <a:latin typeface="+mn-ea"/>
                <a:sym typeface="+mn-ea"/>
              </a:rPr>
              <a:t>API</a:t>
            </a:r>
            <a:r>
              <a:rPr lang="zh-CN" altLang="en-US" sz="2000" dirty="0">
                <a:latin typeface="+mn-ea"/>
                <a:sym typeface="+mn-ea"/>
              </a:rPr>
              <a:t>去获取项目的</a:t>
            </a:r>
            <a:r>
              <a:rPr lang="en-US" altLang="zh-CN" sz="2000" dirty="0">
                <a:latin typeface="+mn-ea"/>
                <a:sym typeface="+mn-ea"/>
              </a:rPr>
              <a:t>location</a:t>
            </a:r>
            <a:r>
              <a:rPr lang="zh-CN" altLang="en-US" sz="2000" dirty="0">
                <a:latin typeface="+mn-ea"/>
                <a:sym typeface="+mn-ea"/>
              </a:rPr>
              <a:t>数据。若仓库的</a:t>
            </a:r>
            <a:r>
              <a:rPr lang="en-US" altLang="zh-CN" sz="2000" dirty="0">
                <a:latin typeface="+mn-ea"/>
                <a:sym typeface="+mn-ea"/>
              </a:rPr>
              <a:t>location</a:t>
            </a:r>
            <a:r>
              <a:rPr lang="zh-CN" altLang="en-US" sz="2000" dirty="0">
                <a:latin typeface="+mn-ea"/>
                <a:sym typeface="+mn-ea"/>
              </a:rPr>
              <a:t>地址缺失，则采取搜索该项目贡献者中</a:t>
            </a:r>
            <a:r>
              <a:rPr lang="en-US" altLang="zh-CN" sz="2000" dirty="0">
                <a:latin typeface="+mn-ea"/>
                <a:sym typeface="+mn-ea"/>
              </a:rPr>
              <a:t>openrank</a:t>
            </a:r>
            <a:r>
              <a:rPr lang="zh-CN" altLang="en-US" sz="2000" dirty="0">
                <a:latin typeface="+mn-ea"/>
                <a:sym typeface="+mn-ea"/>
              </a:rPr>
              <a:t>值最高者，通过</a:t>
            </a:r>
            <a:r>
              <a:rPr lang="en-US" altLang="zh-CN" sz="2000" dirty="0">
                <a:latin typeface="+mn-ea"/>
                <a:sym typeface="+mn-ea"/>
              </a:rPr>
              <a:t>API</a:t>
            </a:r>
            <a:r>
              <a:rPr lang="zh-CN" altLang="en-US" sz="2000" dirty="0">
                <a:latin typeface="+mn-ea"/>
                <a:sym typeface="+mn-ea"/>
              </a:rPr>
              <a:t>调用其</a:t>
            </a:r>
            <a:r>
              <a:rPr lang="en-US" altLang="zh-CN" sz="2000" dirty="0">
                <a:latin typeface="+mn-ea"/>
                <a:sym typeface="+mn-ea"/>
              </a:rPr>
              <a:t>location</a:t>
            </a:r>
            <a:r>
              <a:rPr lang="zh-CN" altLang="en-US" sz="2000" dirty="0">
                <a:latin typeface="+mn-ea"/>
                <a:sym typeface="+mn-ea"/>
              </a:rPr>
              <a:t>信息，并且对于缺失的数据结合</a:t>
            </a:r>
            <a:r>
              <a:rPr lang="en-US" altLang="zh-CN" sz="2000" dirty="0">
                <a:latin typeface="+mn-ea"/>
                <a:sym typeface="+mn-ea"/>
              </a:rPr>
              <a:t>LLM</a:t>
            </a:r>
            <a:r>
              <a:rPr lang="zh-CN" altLang="en-US" sz="2000" dirty="0">
                <a:latin typeface="+mn-ea"/>
                <a:sym typeface="+mn-ea"/>
              </a:rPr>
              <a:t>技术进行了定向地搜索。</a:t>
            </a:r>
            <a:endParaRPr lang="zh-CN" altLang="en-US" sz="2000" dirty="0">
              <a:latin typeface="+mn-ea"/>
            </a:endParaRPr>
          </a:p>
          <a:p>
            <a:pPr marL="285750" indent="-285750">
              <a:lnSpc>
                <a:spcPct val="120000"/>
              </a:lnSpc>
              <a:buFont typeface="Arial" panose="020B0604020202020204" pitchFamily="34" charset="0"/>
              <a:buChar char="•"/>
            </a:pPr>
            <a:r>
              <a:rPr lang="zh-CN" altLang="en-US" sz="2000" b="1" dirty="0">
                <a:latin typeface="+mn-ea"/>
              </a:rPr>
              <a:t>项目仓库分布图构建</a:t>
            </a:r>
            <a:r>
              <a:rPr lang="zh-CN" altLang="en-US" sz="2000" dirty="0">
                <a:latin typeface="+mn-ea"/>
              </a:rPr>
              <a:t>：</a:t>
            </a:r>
            <a:r>
              <a:rPr lang="zh-CN" altLang="en-US" sz="2000" b="1" dirty="0">
                <a:solidFill>
                  <a:srgbClr val="FFFF00"/>
                </a:solidFill>
                <a:latin typeface="+mn-ea"/>
              </a:rPr>
              <a:t>基于</a:t>
            </a:r>
            <a:r>
              <a:rPr lang="en-US" altLang="zh-CN" sz="2000" b="1" dirty="0">
                <a:solidFill>
                  <a:srgbClr val="FFFF00"/>
                </a:solidFill>
                <a:latin typeface="+mn-ea"/>
              </a:rPr>
              <a:t> Leaflet.js </a:t>
            </a:r>
            <a:r>
              <a:rPr lang="zh-CN" altLang="en-US" sz="2000" b="1" dirty="0">
                <a:solidFill>
                  <a:srgbClr val="FFFF00"/>
                </a:solidFill>
                <a:latin typeface="+mn-ea"/>
              </a:rPr>
              <a:t>和</a:t>
            </a:r>
            <a:r>
              <a:rPr lang="en-US" altLang="zh-CN" sz="2000" b="1" dirty="0">
                <a:solidFill>
                  <a:srgbClr val="FFFF00"/>
                </a:solidFill>
                <a:latin typeface="+mn-ea"/>
              </a:rPr>
              <a:t> D3.js</a:t>
            </a:r>
            <a:r>
              <a:rPr lang="zh-CN" altLang="en-US" sz="2000" dirty="0">
                <a:solidFill>
                  <a:schemeClr val="tx1"/>
                </a:solidFill>
                <a:latin typeface="+mn-ea"/>
              </a:rPr>
              <a:t>生成了一个交互式的地图，展示与仓库相关的数据并且添加了一个</a:t>
            </a:r>
            <a:r>
              <a:rPr lang="en-US" altLang="zh-CN" sz="2000" dirty="0">
                <a:solidFill>
                  <a:schemeClr val="tx1"/>
                </a:solidFill>
                <a:latin typeface="+mn-ea"/>
              </a:rPr>
              <a:t>OpenRank</a:t>
            </a:r>
            <a:r>
              <a:rPr lang="zh-CN" altLang="en-US" sz="2000" dirty="0">
                <a:solidFill>
                  <a:schemeClr val="tx1"/>
                </a:solidFill>
                <a:latin typeface="+mn-ea"/>
              </a:rPr>
              <a:t>的渐变颜色标尺。</a:t>
            </a:r>
            <a:endParaRPr lang="zh-CN" altLang="en-US" sz="2000" dirty="0">
              <a:solidFill>
                <a:schemeClr val="tx1"/>
              </a:solidFill>
              <a:latin typeface="+mn-ea"/>
            </a:endParaRPr>
          </a:p>
          <a:p>
            <a:pPr marL="285750" indent="-285750">
              <a:lnSpc>
                <a:spcPct val="120000"/>
              </a:lnSpc>
              <a:buFont typeface="Arial" panose="020B0604020202020204" pitchFamily="34" charset="0"/>
              <a:buChar char="•"/>
            </a:pPr>
            <a:r>
              <a:rPr lang="zh-CN" altLang="en-US" sz="2000" b="1" dirty="0">
                <a:solidFill>
                  <a:schemeClr val="tx1"/>
                </a:solidFill>
                <a:latin typeface="+mn-ea"/>
              </a:rPr>
              <a:t>具体</a:t>
            </a:r>
            <a:r>
              <a:rPr lang="zh-CN" altLang="en-US" sz="2000" b="1" dirty="0">
                <a:solidFill>
                  <a:schemeClr val="tx1"/>
                </a:solidFill>
                <a:latin typeface="+mn-ea"/>
              </a:rPr>
              <a:t>数据结构：</a:t>
            </a:r>
            <a:r>
              <a:rPr lang="zh-CN" altLang="en-US" sz="2000" b="1" dirty="0">
                <a:solidFill>
                  <a:srgbClr val="FFFF00"/>
                </a:solidFill>
                <a:latin typeface="+mn-ea"/>
              </a:rPr>
              <a:t>通过</a:t>
            </a:r>
            <a:r>
              <a:rPr lang="en-US" altLang="zh-CN" sz="2000" b="1" dirty="0">
                <a:solidFill>
                  <a:srgbClr val="FFFF00"/>
                </a:solidFill>
                <a:latin typeface="+mn-ea"/>
              </a:rPr>
              <a:t> fetch API </a:t>
            </a:r>
            <a:r>
              <a:rPr lang="zh-CN" altLang="en-US" sz="2000" b="1" dirty="0">
                <a:solidFill>
                  <a:srgbClr val="FFFF00"/>
                </a:solidFill>
                <a:latin typeface="+mn-ea"/>
              </a:rPr>
              <a:t>加载</a:t>
            </a:r>
            <a:r>
              <a:rPr lang="en-US" altLang="zh-CN" sz="2000" b="1" dirty="0">
                <a:solidFill>
                  <a:srgbClr val="FFFF00"/>
                </a:solidFill>
                <a:latin typeface="+mn-ea"/>
              </a:rPr>
              <a:t> merged_repositories.json</a:t>
            </a:r>
            <a:r>
              <a:rPr lang="zh-CN" altLang="en-US" sz="2000" b="1" dirty="0">
                <a:solidFill>
                  <a:srgbClr val="FFFF00"/>
                </a:solidFill>
                <a:latin typeface="+mn-ea"/>
              </a:rPr>
              <a:t>，</a:t>
            </a:r>
            <a:r>
              <a:rPr lang="zh-CN" altLang="en-US" sz="2000" dirty="0">
                <a:solidFill>
                  <a:schemeClr val="tx1"/>
                </a:solidFill>
                <a:latin typeface="+mn-ea"/>
              </a:rPr>
              <a:t>文件包含了与仓库位置相关的数据。具体数据结构</a:t>
            </a:r>
            <a:r>
              <a:rPr lang="zh-CN" altLang="en-US" sz="2000" dirty="0">
                <a:solidFill>
                  <a:schemeClr val="tx1"/>
                </a:solidFill>
                <a:latin typeface="+mn-ea"/>
              </a:rPr>
              <a:t>为：</a:t>
            </a:r>
            <a:endParaRPr lang="zh-CN" altLang="en-US" sz="2000" dirty="0">
              <a:solidFill>
                <a:schemeClr val="tx1"/>
              </a:solidFill>
              <a:latin typeface="+mn-ea"/>
            </a:endParaRPr>
          </a:p>
          <a:p>
            <a:pPr marL="285750" indent="-285750">
              <a:lnSpc>
                <a:spcPct val="120000"/>
              </a:lnSpc>
              <a:buFont typeface="Arial" panose="020B0604020202020204" pitchFamily="34" charset="0"/>
              <a:buChar char="•"/>
            </a:pPr>
            <a:endParaRPr lang="zh-CN" altLang="en-US" sz="2000" dirty="0">
              <a:solidFill>
                <a:schemeClr val="tx1"/>
              </a:solidFill>
              <a:latin typeface="+mn-ea"/>
            </a:endParaRPr>
          </a:p>
          <a:p>
            <a:pPr marL="285750" indent="-285750">
              <a:lnSpc>
                <a:spcPct val="120000"/>
              </a:lnSpc>
              <a:buFont typeface="Arial" panose="020B0604020202020204" pitchFamily="34" charset="0"/>
              <a:buChar char="•"/>
            </a:pPr>
            <a:endParaRPr lang="zh-CN" altLang="en-US" sz="2000" b="1" dirty="0">
              <a:latin typeface="+mn-ea"/>
            </a:endParaRPr>
          </a:p>
          <a:p>
            <a:pPr marL="285750" indent="-285750">
              <a:lnSpc>
                <a:spcPct val="120000"/>
              </a:lnSpc>
              <a:buFont typeface="Arial" panose="020B0604020202020204" pitchFamily="34" charset="0"/>
              <a:buChar char="•"/>
            </a:pPr>
            <a:endParaRPr lang="zh-CN" altLang="en-US" sz="2000" b="1" dirty="0">
              <a:latin typeface="+mn-ea"/>
            </a:endParaRPr>
          </a:p>
          <a:p>
            <a:pPr marL="285750" indent="-285750">
              <a:lnSpc>
                <a:spcPct val="120000"/>
              </a:lnSpc>
              <a:buFont typeface="Arial" panose="020B0604020202020204" pitchFamily="34" charset="0"/>
              <a:buChar char="•"/>
            </a:pPr>
            <a:r>
              <a:rPr lang="zh-CN" altLang="en-US" sz="2000" b="1" dirty="0">
                <a:latin typeface="+mn-ea"/>
              </a:rPr>
              <a:t>悬浮框交互：</a:t>
            </a:r>
            <a:r>
              <a:rPr lang="zh-CN" altLang="en-US" sz="2000" dirty="0">
                <a:latin typeface="+mn-ea"/>
              </a:rPr>
              <a:t>每个仓库标记都有一个固定的弹出框（</a:t>
            </a:r>
            <a:r>
              <a:rPr lang="en-US" altLang="zh-CN" sz="2000" dirty="0">
                <a:latin typeface="+mn-ea"/>
              </a:rPr>
              <a:t>popup</a:t>
            </a:r>
            <a:r>
              <a:rPr lang="zh-CN" altLang="en-US" sz="2000" dirty="0">
                <a:latin typeface="+mn-ea"/>
              </a:rPr>
              <a:t>），通过</a:t>
            </a:r>
            <a:r>
              <a:rPr lang="en-US" altLang="zh-CN" sz="2000" dirty="0">
                <a:latin typeface="+mn-ea"/>
              </a:rPr>
              <a:t>.bindPopup() </a:t>
            </a:r>
            <a:r>
              <a:rPr lang="zh-CN" altLang="en-US" sz="2000" dirty="0">
                <a:latin typeface="+mn-ea"/>
              </a:rPr>
              <a:t>方法实现。当用户点击某个仓库标记时，会显示一个包含仓库信息的悬浮框。</a:t>
            </a:r>
            <a:endParaRPr lang="zh-CN" altLang="en-US" sz="2000" dirty="0">
              <a:latin typeface="+mn-ea"/>
            </a:endParaRPr>
          </a:p>
        </p:txBody>
      </p:sp>
      <p:pic>
        <p:nvPicPr>
          <p:cNvPr id="6" name="图片 5"/>
          <p:cNvPicPr>
            <a:picLocks noChangeAspect="1"/>
          </p:cNvPicPr>
          <p:nvPr/>
        </p:nvPicPr>
        <p:blipFill>
          <a:blip r:embed="rId2"/>
          <a:stretch>
            <a:fillRect/>
          </a:stretch>
        </p:blipFill>
        <p:spPr>
          <a:xfrm>
            <a:off x="3776980" y="4562475"/>
            <a:ext cx="4805680" cy="1477010"/>
          </a:xfrm>
          <a:prstGeom prst="rect">
            <a:avLst/>
          </a:prstGeom>
        </p:spPr>
      </p:pic>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17033"/>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600" y="1967865"/>
            <a:ext cx="5510530"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全球和中国项目健康度排名总览表</a:t>
            </a:r>
            <a:endParaRPr lang="zh-CN" altLang="en-US" sz="2000" b="1" dirty="0">
              <a:solidFill>
                <a:srgbClr val="F6F9FF"/>
              </a:solidFill>
              <a:latin typeface="+mn-ea"/>
              <a:cs typeface="+mn-ea"/>
              <a:sym typeface="+mn-lt"/>
            </a:endParaRPr>
          </a:p>
        </p:txBody>
      </p:sp>
      <p:sp>
        <p:nvSpPr>
          <p:cNvPr id="9" name="文本框 8"/>
          <p:cNvSpPr txBox="1"/>
          <p:nvPr/>
        </p:nvSpPr>
        <p:spPr>
          <a:xfrm>
            <a:off x="300506" y="2350657"/>
            <a:ext cx="11186644" cy="3969385"/>
          </a:xfrm>
          <a:prstGeom prst="rect">
            <a:avLst/>
          </a:prstGeom>
          <a:noFill/>
        </p:spPr>
        <p:txBody>
          <a:bodyPr wrap="square">
            <a:spAutoFit/>
          </a:bodyPr>
          <a:lstStyle/>
          <a:p>
            <a:pPr marL="285750" indent="-285750">
              <a:lnSpc>
                <a:spcPct val="140000"/>
              </a:lnSpc>
              <a:buFont typeface="Arial" panose="020B0604020202020204" pitchFamily="34" charset="0"/>
              <a:buChar char="•"/>
            </a:pPr>
            <a:r>
              <a:rPr lang="zh-CN" altLang="en-US" sz="2000" b="1" dirty="0">
                <a:latin typeface="+mn-ea"/>
              </a:rPr>
              <a:t>数据获取</a:t>
            </a:r>
            <a:r>
              <a:rPr lang="zh-CN" altLang="en-US" sz="2000" dirty="0">
                <a:latin typeface="+mn-ea"/>
              </a:rPr>
              <a:t>：使用</a:t>
            </a:r>
            <a:r>
              <a:rPr lang="en-US" altLang="zh-CN" sz="2000" dirty="0">
                <a:latin typeface="+mn-ea"/>
              </a:rPr>
              <a:t>fetch API</a:t>
            </a:r>
            <a:r>
              <a:rPr lang="zh-CN" altLang="en-US" sz="2000" dirty="0">
                <a:latin typeface="+mn-ea"/>
              </a:rPr>
              <a:t>从整理的</a:t>
            </a:r>
            <a:r>
              <a:rPr lang="en-US" altLang="zh-CN" sz="2000" dirty="0">
                <a:latin typeface="+mn-ea"/>
              </a:rPr>
              <a:t>health_scores.json</a:t>
            </a:r>
            <a:r>
              <a:rPr lang="zh-CN" altLang="en-US" sz="2000" dirty="0">
                <a:latin typeface="+mn-ea"/>
              </a:rPr>
              <a:t>和</a:t>
            </a:r>
            <a:r>
              <a:rPr lang="en-US" altLang="zh-CN" sz="2000" dirty="0">
                <a:latin typeface="+mn-ea"/>
              </a:rPr>
              <a:t>cn_health_scores.json</a:t>
            </a:r>
            <a:r>
              <a:rPr lang="zh-CN" altLang="en-US" sz="2000" dirty="0">
                <a:latin typeface="+mn-ea"/>
              </a:rPr>
              <a:t>两个文件获取项目的健康度数据，两个文件的数据集构建示例</a:t>
            </a:r>
            <a:r>
              <a:rPr lang="zh-CN" altLang="en-US" sz="2000" dirty="0">
                <a:latin typeface="+mn-ea"/>
              </a:rPr>
              <a:t>如下：</a:t>
            </a:r>
            <a:endParaRPr lang="zh-CN" altLang="en-US" sz="2000" dirty="0">
              <a:latin typeface="+mn-ea"/>
            </a:endParaRPr>
          </a:p>
          <a:p>
            <a:pPr marL="285750" indent="-285750">
              <a:lnSpc>
                <a:spcPct val="140000"/>
              </a:lnSpc>
              <a:buFont typeface="Arial" panose="020B0604020202020204" pitchFamily="34" charset="0"/>
              <a:buChar char="•"/>
            </a:pPr>
            <a:endParaRPr lang="zh-CN" altLang="en-US" sz="2000" dirty="0">
              <a:latin typeface="+mn-ea"/>
            </a:endParaRPr>
          </a:p>
          <a:p>
            <a:pPr marL="285750" indent="-285750">
              <a:lnSpc>
                <a:spcPct val="140000"/>
              </a:lnSpc>
              <a:buFont typeface="Arial" panose="020B0604020202020204" pitchFamily="34" charset="0"/>
              <a:buChar char="•"/>
            </a:pPr>
            <a:r>
              <a:rPr lang="en-US" altLang="zh-CN" sz="2000" b="1" dirty="0">
                <a:solidFill>
                  <a:schemeClr val="tx1"/>
                </a:solidFill>
                <a:latin typeface="+mn-ea"/>
              </a:rPr>
              <a:t>展示与交互</a:t>
            </a:r>
            <a:r>
              <a:rPr lang="zh-CN" altLang="en-US" sz="2000" dirty="0">
                <a:latin typeface="+mn-ea"/>
              </a:rPr>
              <a:t>：使用</a:t>
            </a:r>
            <a:r>
              <a:rPr lang="en-US" altLang="zh-CN" sz="2000" dirty="0">
                <a:latin typeface="+mn-ea"/>
              </a:rPr>
              <a:t>JavaScript</a:t>
            </a:r>
            <a:r>
              <a:rPr lang="zh-CN" altLang="en-US" sz="2000" dirty="0">
                <a:latin typeface="+mn-ea"/>
              </a:rPr>
              <a:t>的</a:t>
            </a:r>
            <a:r>
              <a:rPr lang="en-US" altLang="zh-CN" sz="2000" dirty="0">
                <a:latin typeface="+mn-ea"/>
              </a:rPr>
              <a:t>map</a:t>
            </a:r>
            <a:r>
              <a:rPr lang="zh-CN" altLang="en-US" sz="2000" dirty="0">
                <a:latin typeface="+mn-ea"/>
              </a:rPr>
              <a:t>方法和模板字符串生成</a:t>
            </a:r>
            <a:r>
              <a:rPr lang="en-US" altLang="zh-CN" sz="2000" dirty="0">
                <a:latin typeface="+mn-ea"/>
              </a:rPr>
              <a:t>HTML</a:t>
            </a:r>
            <a:r>
              <a:rPr lang="zh-CN" altLang="en-US" sz="2000" dirty="0">
                <a:latin typeface="+mn-ea"/>
              </a:rPr>
              <a:t>结构，为每个项目创建一个包含项目名称和健康分数的</a:t>
            </a:r>
            <a:r>
              <a:rPr lang="en-US" altLang="zh-CN" sz="2000" dirty="0">
                <a:latin typeface="+mn-ea"/>
              </a:rPr>
              <a:t>div</a:t>
            </a:r>
            <a:r>
              <a:rPr lang="zh-CN" altLang="en-US" sz="2000" dirty="0">
                <a:latin typeface="+mn-ea"/>
              </a:rPr>
              <a:t>元素，并将其添加到页面的相应部分。</a:t>
            </a: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latin typeface="+mn-ea"/>
              </a:rPr>
              <a:t>事件监听</a:t>
            </a:r>
            <a:r>
              <a:rPr lang="zh-CN" altLang="en-US" sz="2000" dirty="0">
                <a:latin typeface="+mn-ea"/>
              </a:rPr>
              <a:t>：为每个项目按钮添加点击事件监听器，当用户点击某个项目时，触发打开该项目的模态窗口。通过监听搜索输入框的</a:t>
            </a:r>
            <a:r>
              <a:rPr lang="en-US" altLang="zh-CN" sz="2000" dirty="0">
                <a:latin typeface="+mn-ea"/>
              </a:rPr>
              <a:t>input</a:t>
            </a:r>
            <a:r>
              <a:rPr lang="zh-CN" altLang="en-US" sz="2000" dirty="0">
                <a:latin typeface="+mn-ea"/>
              </a:rPr>
              <a:t>事件，过滤排名列表中匹配的项目名称，并更新显示结果。同时，也可以通过监听排序选择框的</a:t>
            </a:r>
            <a:r>
              <a:rPr lang="en-US" altLang="zh-CN" sz="2000" dirty="0">
                <a:latin typeface="+mn-ea"/>
              </a:rPr>
              <a:t>change</a:t>
            </a:r>
            <a:r>
              <a:rPr lang="zh-CN" altLang="en-US" sz="2000" dirty="0">
                <a:latin typeface="+mn-ea"/>
              </a:rPr>
              <a:t>事件，根据用户选择的排序方式（如健康分数高到低、名称</a:t>
            </a:r>
            <a:r>
              <a:rPr lang="en-US" altLang="zh-CN" sz="2000" dirty="0">
                <a:latin typeface="+mn-ea"/>
              </a:rPr>
              <a:t>A-Z</a:t>
            </a:r>
            <a:r>
              <a:rPr lang="zh-CN" altLang="en-US" sz="2000" dirty="0">
                <a:latin typeface="+mn-ea"/>
              </a:rPr>
              <a:t>等）对项目列表进行排序，并更新显示结果。</a:t>
            </a:r>
            <a:endParaRPr lang="zh-CN" altLang="en-US" sz="2000" dirty="0">
              <a:latin typeface="+mn-ea"/>
            </a:endParaRPr>
          </a:p>
        </p:txBody>
      </p:sp>
      <p:pic>
        <p:nvPicPr>
          <p:cNvPr id="6" name="图片 5"/>
          <p:cNvPicPr>
            <a:picLocks noChangeAspect="1"/>
          </p:cNvPicPr>
          <p:nvPr/>
        </p:nvPicPr>
        <p:blipFill>
          <a:blip r:embed="rId2"/>
          <a:stretch>
            <a:fillRect/>
          </a:stretch>
        </p:blipFill>
        <p:spPr>
          <a:xfrm>
            <a:off x="6500495" y="2812415"/>
            <a:ext cx="3368040" cy="922020"/>
          </a:xfrm>
          <a:prstGeom prst="rect">
            <a:avLst/>
          </a:prstGeom>
        </p:spPr>
      </p:pic>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17033"/>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600" y="1864995"/>
            <a:ext cx="5510530"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模态窗口的</a:t>
            </a:r>
            <a:r>
              <a:rPr lang="zh-CN" altLang="en-US" sz="2000" b="1" dirty="0">
                <a:solidFill>
                  <a:srgbClr val="F6F9FF"/>
                </a:solidFill>
                <a:latin typeface="+mn-ea"/>
                <a:cs typeface="+mn-ea"/>
                <a:sym typeface="+mn-lt"/>
              </a:rPr>
              <a:t>实现</a:t>
            </a:r>
            <a:endParaRPr lang="zh-CN" altLang="en-US" sz="2000" b="1" dirty="0">
              <a:solidFill>
                <a:srgbClr val="F6F9FF"/>
              </a:solidFill>
              <a:latin typeface="+mn-ea"/>
              <a:cs typeface="+mn-ea"/>
              <a:sym typeface="+mn-lt"/>
            </a:endParaRPr>
          </a:p>
        </p:txBody>
      </p:sp>
      <p:sp>
        <p:nvSpPr>
          <p:cNvPr id="9" name="文本框 8"/>
          <p:cNvSpPr txBox="1"/>
          <p:nvPr/>
        </p:nvSpPr>
        <p:spPr>
          <a:xfrm>
            <a:off x="300506" y="2350657"/>
            <a:ext cx="11186644" cy="4399915"/>
          </a:xfrm>
          <a:prstGeom prst="rect">
            <a:avLst/>
          </a:prstGeom>
          <a:noFill/>
        </p:spPr>
        <p:txBody>
          <a:bodyPr wrap="square">
            <a:spAutoFit/>
          </a:bodyPr>
          <a:lstStyle/>
          <a:p>
            <a:pPr marL="285750" indent="-285750">
              <a:lnSpc>
                <a:spcPct val="140000"/>
              </a:lnSpc>
              <a:buFont typeface="Arial" panose="020B0604020202020204" pitchFamily="34" charset="0"/>
              <a:buChar char="•"/>
            </a:pPr>
            <a:r>
              <a:rPr lang="zh-CN" altLang="en-US" sz="2000" b="1" dirty="0">
                <a:latin typeface="+mn-ea"/>
              </a:rPr>
              <a:t>触发模态窗口：</a:t>
            </a:r>
            <a:r>
              <a:rPr lang="zh-CN" altLang="en-US" sz="2000" dirty="0">
                <a:latin typeface="+mn-ea"/>
              </a:rPr>
              <a:t>当用户点击全球或中国项目健康度排名中的某个项目时，调用</a:t>
            </a:r>
            <a:r>
              <a:rPr lang="en-US" altLang="zh-CN" sz="2000" dirty="0">
                <a:latin typeface="+mn-ea"/>
              </a:rPr>
              <a:t>openProjectModal</a:t>
            </a:r>
            <a:r>
              <a:rPr lang="zh-CN" altLang="en-US" sz="2000" dirty="0">
                <a:latin typeface="+mn-ea"/>
              </a:rPr>
              <a:t>函数，并传入项目标识符。</a:t>
            </a: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latin typeface="+mn-ea"/>
              </a:rPr>
              <a:t>获取项目详情：</a:t>
            </a:r>
            <a:r>
              <a:rPr lang="zh-CN" altLang="en-US" sz="2000" dirty="0">
                <a:latin typeface="+mn-ea"/>
              </a:rPr>
              <a:t>使用</a:t>
            </a:r>
            <a:r>
              <a:rPr lang="en-US" altLang="zh-CN" sz="2000" dirty="0">
                <a:latin typeface="+mn-ea"/>
              </a:rPr>
              <a:t>getProjectDetails</a:t>
            </a:r>
            <a:r>
              <a:rPr lang="zh-CN" altLang="en-US" sz="2000" dirty="0">
                <a:latin typeface="+mn-ea"/>
              </a:rPr>
              <a:t>函数根据项目标识符从预先加载的项目详情数据中获取该项目的详细信息，包括</a:t>
            </a:r>
            <a:r>
              <a:rPr lang="en-US" altLang="zh-CN" sz="2000" dirty="0">
                <a:latin typeface="+mn-ea"/>
              </a:rPr>
              <a:t>time_series</a:t>
            </a:r>
            <a:r>
              <a:rPr lang="zh-CN" altLang="en-US" sz="2000" dirty="0">
                <a:latin typeface="+mn-ea"/>
              </a:rPr>
              <a:t>分析数据，指标玫瑰图等等</a:t>
            </a: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latin typeface="+mn-ea"/>
              </a:rPr>
              <a:t>渲染图表</a:t>
            </a:r>
            <a:r>
              <a:rPr lang="zh-CN" altLang="en-US" sz="2000" dirty="0">
                <a:latin typeface="+mn-ea"/>
              </a:rPr>
              <a:t>：使用</a:t>
            </a:r>
            <a:r>
              <a:rPr lang="en-US" altLang="zh-CN" sz="2000" dirty="0">
                <a:latin typeface="+mn-ea"/>
              </a:rPr>
              <a:t>Chart.js</a:t>
            </a:r>
            <a:r>
              <a:rPr lang="zh-CN" altLang="en-US" sz="2000" dirty="0">
                <a:latin typeface="+mn-ea"/>
              </a:rPr>
              <a:t>库渲染时序变化图和玫瑰环形图。时序变化图展示项目健康度计算各指标的时序变化，玫瑰环形图展示当月各指标评分与权重。</a:t>
            </a: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effectLst>
                  <a:outerShdw blurRad="38100" dist="38100" dir="2700000" algn="tl">
                    <a:srgbClr val="000000">
                      <a:alpha val="43137"/>
                    </a:srgbClr>
                  </a:outerShdw>
                </a:effectLst>
                <a:latin typeface="+mn-ea"/>
              </a:rPr>
              <a:t>模态窗口显示与隐藏</a:t>
            </a:r>
            <a:r>
              <a:rPr lang="zh-CN" altLang="en-US" sz="2000" dirty="0">
                <a:latin typeface="+mn-ea"/>
              </a:rPr>
              <a:t>：</a:t>
            </a:r>
            <a:endParaRPr lang="zh-CN" altLang="en-US" sz="2000" dirty="0">
              <a:latin typeface="+mn-ea"/>
            </a:endParaRPr>
          </a:p>
          <a:p>
            <a:pPr marL="285750" indent="-285750">
              <a:lnSpc>
                <a:spcPct val="140000"/>
              </a:lnSpc>
              <a:buFont typeface="Arial" panose="020B0604020202020204" pitchFamily="34" charset="0"/>
              <a:buChar char="•"/>
            </a:pPr>
            <a:r>
              <a:rPr lang="zh-CN" altLang="en-US" sz="2000" dirty="0">
                <a:latin typeface="+mn-ea"/>
              </a:rPr>
              <a:t>显示模态窗口：设置模态窗口的</a:t>
            </a:r>
            <a:r>
              <a:rPr lang="en-US" altLang="zh-CN" sz="2000" dirty="0">
                <a:latin typeface="+mn-ea"/>
              </a:rPr>
              <a:t>display</a:t>
            </a:r>
            <a:r>
              <a:rPr lang="zh-CN" altLang="en-US" sz="2000" dirty="0">
                <a:latin typeface="+mn-ea"/>
              </a:rPr>
              <a:t>属性为</a:t>
            </a:r>
            <a:r>
              <a:rPr lang="en-US" altLang="zh-CN" sz="2000" dirty="0">
                <a:latin typeface="+mn-ea"/>
              </a:rPr>
              <a:t>block</a:t>
            </a:r>
            <a:r>
              <a:rPr lang="zh-CN" altLang="en-US" sz="2000" dirty="0">
                <a:latin typeface="+mn-ea"/>
              </a:rPr>
              <a:t>，使其可见。</a:t>
            </a:r>
            <a:endParaRPr lang="zh-CN" altLang="en-US" sz="2000" dirty="0">
              <a:latin typeface="+mn-ea"/>
            </a:endParaRPr>
          </a:p>
          <a:p>
            <a:pPr marL="285750" indent="-285750">
              <a:lnSpc>
                <a:spcPct val="140000"/>
              </a:lnSpc>
              <a:buFont typeface="Arial" panose="020B0604020202020204" pitchFamily="34" charset="0"/>
              <a:buChar char="•"/>
            </a:pPr>
            <a:r>
              <a:rPr lang="zh-CN" altLang="en-US" sz="2000" dirty="0">
                <a:latin typeface="+mn-ea"/>
              </a:rPr>
              <a:t>隐藏模态窗口：当用户点击关闭按钮或模态窗口外部时，设置模态窗口的</a:t>
            </a:r>
            <a:r>
              <a:rPr lang="en-US" altLang="zh-CN" sz="2000" dirty="0">
                <a:latin typeface="+mn-ea"/>
              </a:rPr>
              <a:t>display</a:t>
            </a:r>
            <a:r>
              <a:rPr lang="zh-CN" altLang="en-US" sz="2000" dirty="0">
                <a:latin typeface="+mn-ea"/>
              </a:rPr>
              <a:t>属性为</a:t>
            </a:r>
            <a:r>
              <a:rPr lang="en-US" altLang="zh-CN" sz="2000" dirty="0">
                <a:latin typeface="+mn-ea"/>
              </a:rPr>
              <a:t>none</a:t>
            </a:r>
            <a:r>
              <a:rPr lang="zh-CN" altLang="en-US" sz="2000" dirty="0">
                <a:latin typeface="+mn-ea"/>
              </a:rPr>
              <a:t>，使其隐藏。</a:t>
            </a:r>
            <a:endParaRPr lang="zh-CN" altLang="en-US" sz="2000" dirty="0">
              <a:latin typeface="+mn-ea"/>
            </a:endParaRPr>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17033"/>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864849"/>
            <a:ext cx="2856666"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健康风险项目预警表</a:t>
            </a:r>
            <a:endParaRPr lang="zh-CN" altLang="zh-CN" sz="900" dirty="0">
              <a:solidFill>
                <a:srgbClr val="C8CBD1"/>
              </a:solidFill>
              <a:cs typeface="+mn-ea"/>
              <a:sym typeface="+mn-lt"/>
            </a:endParaRPr>
          </a:p>
        </p:txBody>
      </p:sp>
      <p:sp>
        <p:nvSpPr>
          <p:cNvPr id="9" name="文本框 8"/>
          <p:cNvSpPr txBox="1"/>
          <p:nvPr/>
        </p:nvSpPr>
        <p:spPr>
          <a:xfrm>
            <a:off x="300506" y="2350657"/>
            <a:ext cx="11186644" cy="3538220"/>
          </a:xfrm>
          <a:prstGeom prst="rect">
            <a:avLst/>
          </a:prstGeom>
          <a:noFill/>
        </p:spPr>
        <p:txBody>
          <a:bodyPr wrap="square">
            <a:spAutoFit/>
          </a:bodyPr>
          <a:lstStyle/>
          <a:p>
            <a:pPr marL="285750" indent="-285750">
              <a:lnSpc>
                <a:spcPct val="140000"/>
              </a:lnSpc>
              <a:buFont typeface="Arial" panose="020B0604020202020204" pitchFamily="34" charset="0"/>
              <a:buChar char="•"/>
            </a:pPr>
            <a:r>
              <a:rPr lang="zh-CN" altLang="en-US" sz="2000" b="1" dirty="0">
                <a:latin typeface="+mn-ea"/>
              </a:rPr>
              <a:t>数据获取</a:t>
            </a:r>
            <a:r>
              <a:rPr lang="zh-CN" altLang="en-US" sz="2000" dirty="0">
                <a:latin typeface="+mn-ea"/>
              </a:rPr>
              <a:t>：使用</a:t>
            </a:r>
            <a:r>
              <a:rPr lang="en-US" altLang="zh-CN" sz="2000" dirty="0">
                <a:latin typeface="+mn-ea"/>
              </a:rPr>
              <a:t>fetch API</a:t>
            </a:r>
            <a:r>
              <a:rPr lang="zh-CN" altLang="en-US" sz="2000" dirty="0">
                <a:latin typeface="+mn-ea"/>
              </a:rPr>
              <a:t>从服务器获取风险项目的数据，其存储于</a:t>
            </a:r>
            <a:r>
              <a:rPr lang="en-US" altLang="zh-CN" sz="2000" dirty="0">
                <a:latin typeface="+mn-ea"/>
              </a:rPr>
              <a:t>warning.json</a:t>
            </a:r>
            <a:r>
              <a:rPr lang="zh-CN" altLang="en-US" sz="2000" dirty="0">
                <a:latin typeface="+mn-ea"/>
              </a:rPr>
              <a:t>文件当中，数据结构</a:t>
            </a:r>
            <a:r>
              <a:rPr lang="zh-CN" altLang="en-US" sz="2000" dirty="0">
                <a:latin typeface="+mn-ea"/>
              </a:rPr>
              <a:t>如下：</a:t>
            </a:r>
            <a:endParaRPr lang="zh-CN" altLang="en-US" sz="2000" dirty="0">
              <a:latin typeface="+mn-ea"/>
            </a:endParaRPr>
          </a:p>
          <a:p>
            <a:pPr marL="285750" indent="-285750">
              <a:lnSpc>
                <a:spcPct val="140000"/>
              </a:lnSpc>
              <a:buFont typeface="Arial" panose="020B0604020202020204" pitchFamily="34" charset="0"/>
              <a:buChar char="•"/>
            </a:pP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latin typeface="+mn-ea"/>
              </a:rPr>
              <a:t>用户交互</a:t>
            </a:r>
            <a:r>
              <a:rPr lang="zh-CN" altLang="en-US" sz="2000" dirty="0">
                <a:latin typeface="+mn-ea"/>
              </a:rPr>
              <a:t>：在页面上提供一个下拉选择框（</a:t>
            </a:r>
            <a:r>
              <a:rPr lang="en-US" altLang="zh-CN" sz="2000" dirty="0">
                <a:latin typeface="+mn-ea"/>
              </a:rPr>
              <a:t>select</a:t>
            </a:r>
            <a:r>
              <a:rPr lang="zh-CN" altLang="en-US" sz="2000" dirty="0">
                <a:latin typeface="+mn-ea"/>
              </a:rPr>
              <a:t>），允许用户选择不同的风险维度（健康度、项目活跃度、代码改变量）</a:t>
            </a:r>
            <a:endParaRPr lang="zh-CN" altLang="en-US" sz="2000" b="1" dirty="0">
              <a:latin typeface="+mn-ea"/>
            </a:endParaRPr>
          </a:p>
          <a:p>
            <a:pPr marL="285750" indent="-285750">
              <a:lnSpc>
                <a:spcPct val="140000"/>
              </a:lnSpc>
              <a:buFont typeface="Arial" panose="020B0604020202020204" pitchFamily="34" charset="0"/>
              <a:buChar char="•"/>
            </a:pPr>
            <a:r>
              <a:rPr lang="zh-CN" altLang="en-US" sz="2000" b="1" dirty="0">
                <a:latin typeface="+mn-ea"/>
              </a:rPr>
              <a:t>事件监听与数据处理</a:t>
            </a:r>
            <a:r>
              <a:rPr lang="zh-CN" altLang="en-US" sz="2000" dirty="0">
                <a:latin typeface="+mn-ea"/>
              </a:rPr>
              <a:t>：为下拉选择框添加</a:t>
            </a:r>
            <a:r>
              <a:rPr lang="en-US" altLang="zh-CN" sz="2000" dirty="0">
                <a:latin typeface="+mn-ea"/>
              </a:rPr>
              <a:t>change</a:t>
            </a:r>
            <a:r>
              <a:rPr lang="zh-CN" altLang="en-US" sz="2000" dirty="0">
                <a:latin typeface="+mn-ea"/>
              </a:rPr>
              <a:t>事件监听器，当用户选择不同的维度时，根据选择的维度过滤</a:t>
            </a:r>
            <a:r>
              <a:rPr lang="en-US" altLang="zh-CN" sz="2000" dirty="0">
                <a:latin typeface="+mn-ea"/>
              </a:rPr>
              <a:t>riskAlertData</a:t>
            </a:r>
            <a:r>
              <a:rPr lang="zh-CN" altLang="en-US" sz="2000" dirty="0">
                <a:latin typeface="+mn-ea"/>
              </a:rPr>
              <a:t>中的数据，并展示风险项目，通过动态创建</a:t>
            </a:r>
            <a:r>
              <a:rPr lang="en-US" altLang="zh-CN" sz="2000" dirty="0">
                <a:latin typeface="+mn-ea"/>
              </a:rPr>
              <a:t>div</a:t>
            </a:r>
            <a:r>
              <a:rPr lang="zh-CN" altLang="en-US" sz="2000" dirty="0">
                <a:latin typeface="+mn-ea"/>
              </a:rPr>
              <a:t>元素来展示每个风险项目的信息。这包括项目名称和根据所选维度计算出的风险值。</a:t>
            </a:r>
            <a:endParaRPr lang="zh-CN" altLang="en-US" sz="2000" dirty="0">
              <a:latin typeface="+mn-ea"/>
            </a:endParaRPr>
          </a:p>
        </p:txBody>
      </p:sp>
      <p:pic>
        <p:nvPicPr>
          <p:cNvPr id="6" name="图片 5"/>
          <p:cNvPicPr>
            <a:picLocks noChangeAspect="1"/>
          </p:cNvPicPr>
          <p:nvPr/>
        </p:nvPicPr>
        <p:blipFill>
          <a:blip r:embed="rId2"/>
          <a:stretch>
            <a:fillRect/>
          </a:stretch>
        </p:blipFill>
        <p:spPr>
          <a:xfrm>
            <a:off x="2116455" y="2305685"/>
            <a:ext cx="2978150" cy="1485900"/>
          </a:xfrm>
          <a:prstGeom prst="rect">
            <a:avLst/>
          </a:prstGeom>
        </p:spPr>
      </p:pic>
    </p:spTree>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0"/>
            <a:ext cx="12192000" cy="6858000"/>
          </a:xfrm>
          <a:prstGeom prst="rect">
            <a:avLst/>
          </a:prstGeom>
          <a:solidFill>
            <a:schemeClr val="bg1">
              <a:lumMod val="85000"/>
            </a:schemeClr>
          </a:solidFill>
          <a:ln>
            <a:noFill/>
          </a:ln>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8" name="TextBox 4"/>
          <p:cNvSpPr txBox="1"/>
          <p:nvPr/>
        </p:nvSpPr>
        <p:spPr>
          <a:xfrm>
            <a:off x="0" y="5"/>
            <a:ext cx="604867" cy="13324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latin typeface="微软雅黑" panose="020B0503020204020204" pitchFamily="34" charset="-122"/>
                <a:ea typeface="微软雅黑" panose="020B0503020204020204" pitchFamily="34" charset="-122"/>
              </a:rPr>
              <a:t>行业</a:t>
            </a:r>
            <a:r>
              <a:rPr lang="en-US" altLang="zh-CN" sz="135">
                <a:solidFill>
                  <a:schemeClr val="tx1">
                    <a:alpha val="0"/>
                  </a:schemeClr>
                </a:solidFill>
                <a:latin typeface="微软雅黑" panose="020B0503020204020204" pitchFamily="34" charset="-122"/>
                <a:ea typeface="微软雅黑" panose="020B0503020204020204" pitchFamily="34" charset="-122"/>
              </a:rPr>
              <a:t>PPT</a:t>
            </a:r>
            <a:r>
              <a:rPr lang="zh-CN" altLang="en-US" sz="135">
                <a:solidFill>
                  <a:schemeClr val="tx1">
                    <a:alpha val="0"/>
                  </a:schemeClr>
                </a:solidFill>
                <a:latin typeface="微软雅黑" panose="020B0503020204020204" pitchFamily="34" charset="-122"/>
                <a:ea typeface="微软雅黑" panose="020B0503020204020204" pitchFamily="34" charset="-122"/>
              </a:rPr>
              <a:t>模板</a:t>
            </a:r>
            <a:r>
              <a:rPr lang="en-US" altLang="zh-CN" sz="135">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35">
              <a:solidFill>
                <a:schemeClr val="tx1">
                  <a:alpha val="0"/>
                </a:schemeClr>
              </a:solidFill>
              <a:latin typeface="微软雅黑" panose="020B0503020204020204" pitchFamily="34" charset="-122"/>
              <a:ea typeface="微软雅黑" panose="020B0503020204020204" pitchFamily="34" charset="-122"/>
            </a:endParaRPr>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7"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488682"/>
            <a:ext cx="7598152"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近一个月活跃仓库名的提取（</a:t>
            </a:r>
            <a:r>
              <a:rPr lang="en-US" altLang="zh-CN" sz="2000" b="1" dirty="0">
                <a:latin typeface="+mn-ea"/>
                <a:sym typeface="+mn-ea"/>
              </a:rPr>
              <a:t> fetch-repo_name.py </a:t>
            </a:r>
            <a:r>
              <a:rPr lang="zh-CN" altLang="en-US" sz="2000" b="1" dirty="0">
                <a:solidFill>
                  <a:srgbClr val="F6F9FF"/>
                </a:solidFill>
                <a:latin typeface="+mn-ea"/>
                <a:cs typeface="+mn-ea"/>
                <a:sym typeface="+mn-lt"/>
              </a:rPr>
              <a:t>）</a:t>
            </a:r>
            <a:endParaRPr lang="zh-CN" altLang="zh-CN" sz="900" b="1" dirty="0">
              <a:solidFill>
                <a:srgbClr val="C8CBD1"/>
              </a:solidFill>
              <a:cs typeface="+mn-ea"/>
              <a:sym typeface="+mn-lt"/>
            </a:endParaRPr>
          </a:p>
        </p:txBody>
      </p:sp>
      <p:sp>
        <p:nvSpPr>
          <p:cNvPr id="9"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30710" y="934407"/>
            <a:ext cx="2339102"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技术热点词云</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10" name="流程图: 决策 9"/>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13" name="文本框 12"/>
          <p:cNvSpPr txBox="1"/>
          <p:nvPr/>
        </p:nvSpPr>
        <p:spPr>
          <a:xfrm>
            <a:off x="482592" y="1947094"/>
            <a:ext cx="10906760" cy="1631216"/>
          </a:xfrm>
          <a:prstGeom prst="rect">
            <a:avLst/>
          </a:prstGeom>
          <a:noFill/>
        </p:spPr>
        <p:txBody>
          <a:bodyPr wrap="square">
            <a:spAutoFit/>
          </a:bodyPr>
          <a:lstStyle/>
          <a:p>
            <a:pPr marL="285750" indent="-285750">
              <a:buFont typeface="Arial" panose="020B0604020202020204" pitchFamily="34" charset="0"/>
              <a:buChar char="•"/>
            </a:pPr>
            <a:r>
              <a:rPr lang="zh-CN" altLang="en-US" sz="2000" dirty="0">
                <a:latin typeface="+mn-ea"/>
                <a:sym typeface="+mn-ea"/>
              </a:rPr>
              <a:t>连接</a:t>
            </a:r>
            <a:r>
              <a:rPr lang="en-US" altLang="zh-CN" sz="2000" dirty="0" err="1">
                <a:latin typeface="+mn-ea"/>
                <a:sym typeface="+mn-ea"/>
              </a:rPr>
              <a:t>clickhouse</a:t>
            </a:r>
            <a:r>
              <a:rPr lang="zh-CN" altLang="en-US" sz="2000" dirty="0">
                <a:latin typeface="+mn-ea"/>
                <a:sym typeface="+mn-ea"/>
              </a:rPr>
              <a:t>的</a:t>
            </a:r>
            <a:r>
              <a:rPr lang="en-US" altLang="zh-CN" sz="2000" dirty="0">
                <a:latin typeface="+mn-ea"/>
                <a:sym typeface="+mn-ea"/>
              </a:rPr>
              <a:t>opensource</a:t>
            </a:r>
            <a:r>
              <a:rPr lang="zh-CN" altLang="en-US" sz="2000" dirty="0">
                <a:latin typeface="+mn-ea"/>
                <a:sym typeface="+mn-ea"/>
              </a:rPr>
              <a:t>数据库</a:t>
            </a:r>
            <a:endParaRPr lang="en-US" altLang="zh-CN" sz="2000" dirty="0">
              <a:latin typeface="+mn-ea"/>
              <a:sym typeface="+mn-ea"/>
            </a:endParaRPr>
          </a:p>
          <a:p>
            <a:pPr marL="285750" indent="-285750">
              <a:buFont typeface="Arial" panose="020B0604020202020204" pitchFamily="34" charset="0"/>
              <a:buChar char="•"/>
            </a:pPr>
            <a:r>
              <a:rPr lang="zh-CN" altLang="en-US" sz="2000" dirty="0">
                <a:latin typeface="+mn-ea"/>
                <a:sym typeface="+mn-ea"/>
              </a:rPr>
              <a:t>在</a:t>
            </a:r>
            <a:r>
              <a:rPr lang="en-US" altLang="zh-CN" sz="2000" dirty="0" err="1">
                <a:latin typeface="+mn-ea"/>
                <a:sym typeface="+mn-ea"/>
              </a:rPr>
              <a:t>opensource.event</a:t>
            </a:r>
            <a:r>
              <a:rPr lang="zh-CN" altLang="en-US" sz="2000" dirty="0">
                <a:latin typeface="+mn-ea"/>
                <a:sym typeface="+mn-ea"/>
              </a:rPr>
              <a:t>表中查询近一个月内</a:t>
            </a:r>
            <a:r>
              <a:rPr lang="en-US" altLang="zh-CN" sz="2000" dirty="0">
                <a:latin typeface="+mn-ea"/>
                <a:sym typeface="+mn-ea"/>
              </a:rPr>
              <a:t>GitHub</a:t>
            </a:r>
            <a:r>
              <a:rPr lang="zh-CN" altLang="en-US" sz="2000" dirty="0">
                <a:latin typeface="+mn-ea"/>
                <a:sym typeface="+mn-ea"/>
              </a:rPr>
              <a:t>上的</a:t>
            </a:r>
            <a:r>
              <a:rPr lang="en-US" altLang="zh-CN" sz="2000" dirty="0" err="1">
                <a:latin typeface="+mn-ea"/>
                <a:sym typeface="+mn-ea"/>
              </a:rPr>
              <a:t>PullRequestReviewCommentEvent</a:t>
            </a:r>
            <a:r>
              <a:rPr lang="zh-CN" altLang="en-US" sz="2000" dirty="0">
                <a:latin typeface="+mn-ea"/>
                <a:sym typeface="+mn-ea"/>
              </a:rPr>
              <a:t>，按仓库名分组并计数，按数量降序排序，取前</a:t>
            </a:r>
            <a:r>
              <a:rPr lang="en-US" altLang="zh-CN" sz="2000" dirty="0">
                <a:latin typeface="+mn-ea"/>
                <a:sym typeface="+mn-ea"/>
              </a:rPr>
              <a:t>300</a:t>
            </a:r>
            <a:r>
              <a:rPr lang="zh-CN" altLang="en-US" sz="2000" dirty="0">
                <a:latin typeface="+mn-ea"/>
                <a:sym typeface="+mn-ea"/>
              </a:rPr>
              <a:t>个</a:t>
            </a:r>
            <a:endParaRPr lang="en-US" altLang="zh-CN" sz="2000" dirty="0">
              <a:latin typeface="+mn-ea"/>
              <a:sym typeface="+mn-ea"/>
            </a:endParaRPr>
          </a:p>
          <a:p>
            <a:pPr marL="285750" indent="-285750">
              <a:buFont typeface="Arial" panose="020B0604020202020204" pitchFamily="34" charset="0"/>
              <a:buChar char="•"/>
            </a:pPr>
            <a:r>
              <a:rPr lang="zh-CN" altLang="en-US" sz="2000" dirty="0">
                <a:latin typeface="+mn-ea"/>
                <a:sym typeface="+mn-ea"/>
              </a:rPr>
              <a:t>将获得的</a:t>
            </a:r>
            <a:r>
              <a:rPr lang="en-US" altLang="zh-CN" sz="2000" dirty="0">
                <a:latin typeface="+mn-ea"/>
                <a:sym typeface="+mn-ea"/>
              </a:rPr>
              <a:t>repository</a:t>
            </a:r>
            <a:r>
              <a:rPr lang="zh-CN" altLang="en-US" sz="2000" dirty="0">
                <a:latin typeface="+mn-ea"/>
                <a:sym typeface="+mn-ea"/>
              </a:rPr>
              <a:t>和</a:t>
            </a:r>
            <a:r>
              <a:rPr lang="en-US" altLang="zh-CN" sz="2000" dirty="0">
                <a:latin typeface="+mn-ea"/>
                <a:sym typeface="+mn-ea"/>
              </a:rPr>
              <a:t>username</a:t>
            </a:r>
            <a:r>
              <a:rPr lang="zh-CN" altLang="en-US" sz="2000" dirty="0">
                <a:latin typeface="+mn-ea"/>
                <a:sym typeface="+mn-ea"/>
              </a:rPr>
              <a:t>以字典键值对的形式存入</a:t>
            </a:r>
            <a:r>
              <a:rPr lang="en-US" altLang="zh-CN" sz="2000" dirty="0">
                <a:latin typeface="+mn-ea"/>
                <a:sym typeface="+mn-ea"/>
              </a:rPr>
              <a:t>get300-repo.jso</a:t>
            </a:r>
            <a:r>
              <a:rPr lang="en-US" altLang="zh-CN" sz="2000" b="0" dirty="0">
                <a:solidFill>
                  <a:srgbClr val="CE9178"/>
                </a:solidFill>
                <a:effectLst/>
                <a:latin typeface="Consolas" panose="020B0609020204030204" pitchFamily="49" charset="0"/>
              </a:rPr>
              <a:t>get300-repo.json</a:t>
            </a:r>
            <a:r>
              <a:rPr lang="en-US" altLang="zh-CN" sz="2000" dirty="0">
                <a:latin typeface="+mn-ea"/>
                <a:sym typeface="+mn-ea"/>
              </a:rPr>
              <a:t>n</a:t>
            </a:r>
            <a:r>
              <a:rPr lang="zh-CN" altLang="en-US" sz="2000" dirty="0">
                <a:latin typeface="+mn-ea"/>
                <a:sym typeface="+mn-ea"/>
              </a:rPr>
              <a:t>文件，我们以这些仓库涉及的主要技术为近期的技术热点。</a:t>
            </a:r>
            <a:endParaRPr lang="zh-CN" altLang="en-US" sz="2000" dirty="0">
              <a:latin typeface="+mn-ea"/>
            </a:endParaRPr>
          </a:p>
        </p:txBody>
      </p:sp>
      <p:sp>
        <p:nvSpPr>
          <p:cNvPr id="3"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3628150"/>
            <a:ext cx="5960738"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活跃仓库</a:t>
            </a:r>
            <a:r>
              <a:rPr lang="en-US" altLang="zh-CN" sz="2000" b="1" dirty="0">
                <a:solidFill>
                  <a:srgbClr val="F6F9FF"/>
                </a:solidFill>
                <a:latin typeface="+mn-ea"/>
                <a:cs typeface="+mn-ea"/>
                <a:sym typeface="+mn-lt"/>
              </a:rPr>
              <a:t>topics</a:t>
            </a:r>
            <a:r>
              <a:rPr lang="zh-CN" altLang="en-US" sz="2000" b="1" dirty="0">
                <a:solidFill>
                  <a:srgbClr val="F6F9FF"/>
                </a:solidFill>
                <a:latin typeface="+mn-ea"/>
                <a:cs typeface="+mn-ea"/>
                <a:sym typeface="+mn-lt"/>
              </a:rPr>
              <a:t>的提取（</a:t>
            </a:r>
            <a:r>
              <a:rPr lang="en-US" altLang="zh-CN" sz="2000" b="1" dirty="0">
                <a:latin typeface="+mn-ea"/>
                <a:cs typeface="+mn-ea"/>
                <a:sym typeface="+mn-lt"/>
              </a:rPr>
              <a:t> get-topics.py </a:t>
            </a:r>
            <a:r>
              <a:rPr lang="zh-CN" altLang="en-US" sz="2000" b="1" dirty="0">
                <a:solidFill>
                  <a:srgbClr val="F6F9FF"/>
                </a:solidFill>
                <a:latin typeface="+mn-ea"/>
                <a:cs typeface="+mn-ea"/>
                <a:sym typeface="+mn-lt"/>
              </a:rPr>
              <a:t>）：</a:t>
            </a:r>
            <a:endParaRPr lang="en-US" altLang="zh-CN" sz="2000" b="1" dirty="0">
              <a:solidFill>
                <a:srgbClr val="F6F9FF"/>
              </a:solidFill>
              <a:latin typeface="+mn-ea"/>
              <a:cs typeface="+mn-ea"/>
              <a:sym typeface="+mn-lt"/>
            </a:endParaRPr>
          </a:p>
        </p:txBody>
      </p:sp>
      <p:sp>
        <p:nvSpPr>
          <p:cNvPr id="11" name="文本框 10"/>
          <p:cNvSpPr txBox="1"/>
          <p:nvPr/>
        </p:nvSpPr>
        <p:spPr>
          <a:xfrm>
            <a:off x="510890" y="4052393"/>
            <a:ext cx="10766934" cy="2651303"/>
          </a:xfrm>
          <a:prstGeom prst="rect">
            <a:avLst/>
          </a:prstGeom>
          <a:noFill/>
        </p:spPr>
        <p:txBody>
          <a:bodyPr wrap="square">
            <a:spAutoFit/>
          </a:bodyPr>
          <a:lstStyle/>
          <a:p>
            <a:pPr marL="342900" indent="-342900">
              <a:lnSpc>
                <a:spcPct val="120000"/>
              </a:lnSpc>
              <a:buFont typeface="Arial" panose="020B0604020202020204" pitchFamily="34" charset="0"/>
              <a:buChar char="•"/>
            </a:pPr>
            <a:r>
              <a:rPr lang="zh-CN" altLang="en-US" sz="2000" dirty="0">
                <a:latin typeface="+mn-ea"/>
                <a:cs typeface="+mn-ea"/>
                <a:sym typeface="+mn-lt"/>
              </a:rPr>
              <a:t>读取</a:t>
            </a:r>
            <a:r>
              <a:rPr lang="en-US" altLang="zh-CN" sz="2000" b="0" dirty="0">
                <a:solidFill>
                  <a:srgbClr val="CE9178"/>
                </a:solidFill>
                <a:effectLst/>
                <a:latin typeface="Consolas" panose="020B0609020204030204" pitchFamily="49" charset="0"/>
              </a:rPr>
              <a:t>get300-repo.json</a:t>
            </a:r>
            <a:r>
              <a:rPr lang="zh-CN" altLang="en-US" sz="2000" dirty="0">
                <a:latin typeface="+mn-ea"/>
                <a:sym typeface="+mn-ea"/>
              </a:rPr>
              <a:t>文件</a:t>
            </a:r>
            <a:endParaRPr lang="en-US" altLang="zh-CN" sz="2000" dirty="0">
              <a:latin typeface="+mn-ea"/>
              <a:cs typeface="+mn-ea"/>
              <a:sym typeface="+mn-lt"/>
            </a:endParaRPr>
          </a:p>
          <a:p>
            <a:pPr marL="342900" indent="-342900">
              <a:lnSpc>
                <a:spcPct val="120000"/>
              </a:lnSpc>
              <a:buFont typeface="Arial" panose="020B0604020202020204" pitchFamily="34" charset="0"/>
              <a:buChar char="•"/>
            </a:pPr>
            <a:r>
              <a:rPr lang="en-US" altLang="zh-CN" sz="2000" b="0" dirty="0" err="1">
                <a:solidFill>
                  <a:srgbClr val="DCDCAA"/>
                </a:solidFill>
                <a:effectLst/>
                <a:latin typeface="Consolas" panose="020B0609020204030204" pitchFamily="49" charset="0"/>
              </a:rPr>
              <a:t>get_repo_topics</a:t>
            </a:r>
            <a:r>
              <a:rPr lang="en-US" altLang="zh-CN" sz="2000" b="0" dirty="0">
                <a:solidFill>
                  <a:srgbClr val="CCCCCC"/>
                </a:solidFill>
                <a:effectLst/>
                <a:latin typeface="Consolas" panose="020B0609020204030204" pitchFamily="49" charset="0"/>
              </a:rPr>
              <a:t>(</a:t>
            </a:r>
            <a:r>
              <a:rPr lang="en-US" altLang="zh-CN" sz="2000" b="0" dirty="0" err="1">
                <a:solidFill>
                  <a:srgbClr val="9CDCFE"/>
                </a:solidFill>
                <a:effectLst/>
                <a:latin typeface="Consolas" panose="020B0609020204030204" pitchFamily="49" charset="0"/>
              </a:rPr>
              <a:t>repo_name</a:t>
            </a:r>
            <a:r>
              <a:rPr lang="en-US" altLang="zh-CN" sz="2000" b="0" dirty="0">
                <a:solidFill>
                  <a:srgbClr val="CCCCCC"/>
                </a:solidFill>
                <a:effectLst/>
                <a:latin typeface="Consolas" panose="020B0609020204030204" pitchFamily="49" charset="0"/>
              </a:rPr>
              <a:t>, </a:t>
            </a:r>
            <a:r>
              <a:rPr lang="en-US" altLang="zh-CN" sz="2000" b="0" dirty="0">
                <a:solidFill>
                  <a:srgbClr val="9CDCFE"/>
                </a:solidFill>
                <a:effectLst/>
                <a:latin typeface="Consolas" panose="020B0609020204030204" pitchFamily="49" charset="0"/>
              </a:rPr>
              <a:t>owner</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dirty="0">
                <a:latin typeface="+mn-ea"/>
                <a:cs typeface="+mn-ea"/>
                <a:sym typeface="+mn-lt"/>
              </a:rPr>
              <a:t>通过个人</a:t>
            </a:r>
            <a:r>
              <a:rPr lang="en-US" altLang="zh-CN" sz="2000" dirty="0">
                <a:latin typeface="+mn-ea"/>
                <a:cs typeface="+mn-ea"/>
                <a:sym typeface="+mn-lt"/>
              </a:rPr>
              <a:t>token</a:t>
            </a:r>
            <a:r>
              <a:rPr lang="zh-CN" altLang="en-US" sz="2000" dirty="0">
                <a:latin typeface="+mn-ea"/>
                <a:cs typeface="+mn-ea"/>
                <a:sym typeface="+mn-lt"/>
              </a:rPr>
              <a:t>与</a:t>
            </a:r>
            <a:r>
              <a:rPr lang="en-US" altLang="zh-CN" sz="2000" dirty="0">
                <a:latin typeface="+mn-ea"/>
                <a:cs typeface="+mn-ea"/>
                <a:sym typeface="+mn-lt"/>
              </a:rPr>
              <a:t>GitHub API</a:t>
            </a:r>
            <a:r>
              <a:rPr lang="zh-CN" altLang="en-US" sz="2000" dirty="0">
                <a:latin typeface="+mn-ea"/>
                <a:cs typeface="+mn-ea"/>
                <a:sym typeface="+mn-lt"/>
              </a:rPr>
              <a:t>获得仓库</a:t>
            </a:r>
            <a:r>
              <a:rPr lang="en-US" altLang="zh-CN" sz="2000" dirty="0">
                <a:latin typeface="+mn-ea"/>
                <a:cs typeface="+mn-ea"/>
                <a:sym typeface="+mn-lt"/>
              </a:rPr>
              <a:t>URL</a:t>
            </a:r>
            <a:r>
              <a:rPr lang="zh-CN" altLang="en-US" sz="2000" dirty="0">
                <a:latin typeface="+mn-ea"/>
                <a:cs typeface="+mn-ea"/>
                <a:sym typeface="+mn-lt"/>
              </a:rPr>
              <a:t>，提取出</a:t>
            </a:r>
            <a:r>
              <a:rPr lang="en-US" altLang="zh-CN" sz="2000" dirty="0">
                <a:latin typeface="+mn-ea"/>
                <a:cs typeface="+mn-ea"/>
                <a:sym typeface="+mn-lt"/>
              </a:rPr>
              <a:t>topics</a:t>
            </a:r>
            <a:r>
              <a:rPr lang="zh-CN" altLang="en-US" sz="2000" dirty="0">
                <a:latin typeface="+mn-ea"/>
                <a:cs typeface="+mn-ea"/>
                <a:sym typeface="+mn-lt"/>
              </a:rPr>
              <a:t>（如果有设置），生成</a:t>
            </a:r>
            <a:r>
              <a:rPr lang="en-US" altLang="zh-CN" sz="2000" dirty="0">
                <a:latin typeface="+mn-ea"/>
                <a:cs typeface="+mn-ea"/>
                <a:sym typeface="+mn-lt"/>
              </a:rPr>
              <a:t>{</a:t>
            </a:r>
            <a:r>
              <a:rPr lang="zh-CN" altLang="en-US" sz="2000" dirty="0">
                <a:latin typeface="+mn-ea"/>
                <a:cs typeface="+mn-ea"/>
                <a:sym typeface="+mn-lt"/>
              </a:rPr>
              <a:t>仓库名</a:t>
            </a:r>
            <a:r>
              <a:rPr lang="en-US" altLang="zh-CN" sz="2000" dirty="0">
                <a:latin typeface="+mn-ea"/>
                <a:cs typeface="+mn-ea"/>
                <a:sym typeface="+mn-lt"/>
              </a:rPr>
              <a:t>: [</a:t>
            </a:r>
            <a:r>
              <a:rPr lang="zh-CN" altLang="en-US" sz="2000" dirty="0">
                <a:latin typeface="+mn-ea"/>
                <a:cs typeface="+mn-ea"/>
                <a:sym typeface="+mn-lt"/>
              </a:rPr>
              <a:t>主题标签列表</a:t>
            </a:r>
            <a:r>
              <a:rPr lang="en-US" altLang="zh-CN" sz="2000" dirty="0">
                <a:latin typeface="+mn-ea"/>
                <a:cs typeface="+mn-ea"/>
                <a:sym typeface="+mn-lt"/>
              </a:rPr>
              <a:t>]}</a:t>
            </a:r>
            <a:r>
              <a:rPr lang="zh-CN" altLang="en-US" sz="2000" dirty="0">
                <a:latin typeface="+mn-ea"/>
                <a:cs typeface="+mn-ea"/>
                <a:sym typeface="+mn-lt"/>
              </a:rPr>
              <a:t>形式的</a:t>
            </a:r>
            <a:r>
              <a:rPr lang="en-US" altLang="zh-CN" sz="2000" dirty="0">
                <a:latin typeface="+mn-ea"/>
                <a:cs typeface="+mn-ea"/>
                <a:sym typeface="+mn-lt"/>
              </a:rPr>
              <a:t>result1</a:t>
            </a:r>
            <a:r>
              <a:rPr lang="zh-CN" altLang="en-US" sz="2000" dirty="0">
                <a:latin typeface="+mn-ea"/>
                <a:cs typeface="+mn-ea"/>
                <a:sym typeface="+mn-lt"/>
              </a:rPr>
              <a:t>字典</a:t>
            </a:r>
            <a:endParaRPr lang="en-US" altLang="zh-CN" sz="2000" dirty="0">
              <a:latin typeface="+mn-ea"/>
              <a:cs typeface="+mn-ea"/>
              <a:sym typeface="+mn-lt"/>
            </a:endParaRPr>
          </a:p>
          <a:p>
            <a:pPr marL="342900" indent="-342900">
              <a:lnSpc>
                <a:spcPct val="120000"/>
              </a:lnSpc>
              <a:buFont typeface="Arial" panose="020B0604020202020204" pitchFamily="34" charset="0"/>
              <a:buChar char="•"/>
            </a:pPr>
            <a:r>
              <a:rPr lang="en-US" altLang="zh-CN" sz="2000" b="0" dirty="0">
                <a:solidFill>
                  <a:srgbClr val="DCDCAA"/>
                </a:solidFill>
                <a:effectLst/>
                <a:latin typeface="Consolas" panose="020B0609020204030204" pitchFamily="49" charset="0"/>
              </a:rPr>
              <a:t>get_dict2</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dirty="0">
                <a:latin typeface="+mn-ea"/>
                <a:cs typeface="+mn-ea"/>
                <a:sym typeface="+mn-lt"/>
              </a:rPr>
              <a:t>将</a:t>
            </a:r>
            <a:r>
              <a:rPr lang="en-US" altLang="zh-CN" sz="2000" dirty="0">
                <a:latin typeface="+mn-ea"/>
                <a:cs typeface="+mn-ea"/>
                <a:sym typeface="+mn-lt"/>
              </a:rPr>
              <a:t>result1</a:t>
            </a:r>
            <a:r>
              <a:rPr lang="zh-CN" altLang="en-US" sz="2000" dirty="0">
                <a:latin typeface="+mn-ea"/>
                <a:cs typeface="+mn-ea"/>
                <a:sym typeface="+mn-lt"/>
              </a:rPr>
              <a:t>中的数据重新组织，构建</a:t>
            </a:r>
            <a:r>
              <a:rPr lang="en-US" altLang="zh-CN" sz="2000" dirty="0">
                <a:latin typeface="+mn-ea"/>
                <a:cs typeface="+mn-ea"/>
                <a:sym typeface="+mn-lt"/>
              </a:rPr>
              <a:t>topics</a:t>
            </a:r>
            <a:r>
              <a:rPr lang="zh-CN" altLang="en-US" sz="2000" dirty="0">
                <a:latin typeface="+mn-ea"/>
                <a:cs typeface="+mn-ea"/>
                <a:sym typeface="+mn-lt"/>
              </a:rPr>
              <a:t>标签到仓库的映射，即</a:t>
            </a:r>
            <a:r>
              <a:rPr lang="en-US" altLang="zh-CN" sz="2000" dirty="0">
                <a:latin typeface="+mn-ea"/>
                <a:cs typeface="+mn-ea"/>
                <a:sym typeface="+mn-lt"/>
              </a:rPr>
              <a:t>{</a:t>
            </a:r>
            <a:r>
              <a:rPr lang="zh-CN" altLang="en-US" sz="2000" dirty="0">
                <a:latin typeface="+mn-ea"/>
                <a:cs typeface="+mn-ea"/>
                <a:sym typeface="+mn-lt"/>
              </a:rPr>
              <a:t>主题标签</a:t>
            </a:r>
            <a:r>
              <a:rPr lang="en-US" altLang="zh-CN" sz="2000" dirty="0">
                <a:latin typeface="+mn-ea"/>
                <a:cs typeface="+mn-ea"/>
                <a:sym typeface="+mn-lt"/>
              </a:rPr>
              <a:t>: [</a:t>
            </a:r>
            <a:r>
              <a:rPr lang="zh-CN" altLang="en-US" sz="2000" dirty="0">
                <a:latin typeface="+mn-ea"/>
                <a:cs typeface="+mn-ea"/>
                <a:sym typeface="+mn-lt"/>
              </a:rPr>
              <a:t>仓库名列表</a:t>
            </a:r>
            <a:r>
              <a:rPr lang="en-US" altLang="zh-CN" sz="2000" dirty="0">
                <a:latin typeface="+mn-ea"/>
                <a:cs typeface="+mn-ea"/>
                <a:sym typeface="+mn-lt"/>
              </a:rPr>
              <a:t>]}</a:t>
            </a:r>
            <a:r>
              <a:rPr lang="zh-CN" altLang="en-US" sz="2000" dirty="0">
                <a:latin typeface="+mn-ea"/>
                <a:cs typeface="+mn-ea"/>
                <a:sym typeface="+mn-lt"/>
              </a:rPr>
              <a:t>（不重复），存入</a:t>
            </a:r>
            <a:r>
              <a:rPr lang="en-US" altLang="zh-CN" sz="2000" b="0" dirty="0" err="1">
                <a:solidFill>
                  <a:srgbClr val="CE9178"/>
                </a:solidFill>
                <a:effectLst/>
                <a:latin typeface="Consolas" panose="020B0609020204030204" pitchFamily="49" charset="0"/>
              </a:rPr>
              <a:t>repo_topics-details.json</a:t>
            </a:r>
            <a:endParaRPr lang="en-US" altLang="zh-CN" sz="2000" dirty="0">
              <a:latin typeface="+mn-ea"/>
              <a:cs typeface="+mn-ea"/>
              <a:sym typeface="+mn-lt"/>
            </a:endParaRPr>
          </a:p>
          <a:p>
            <a:pPr marL="342900" indent="-342900">
              <a:lnSpc>
                <a:spcPct val="120000"/>
              </a:lnSpc>
              <a:buFont typeface="Arial" panose="020B0604020202020204" pitchFamily="34" charset="0"/>
              <a:buChar char="•"/>
            </a:pPr>
            <a:r>
              <a:rPr lang="zh-CN" altLang="en-US" sz="2000" dirty="0">
                <a:latin typeface="+mn-ea"/>
                <a:cs typeface="+mn-ea"/>
                <a:sym typeface="+mn-lt"/>
              </a:rPr>
              <a:t>统计</a:t>
            </a:r>
            <a:r>
              <a:rPr lang="en-US" altLang="zh-CN" sz="2000" dirty="0">
                <a:latin typeface="+mn-ea"/>
                <a:cs typeface="+mn-ea"/>
                <a:sym typeface="+mn-lt"/>
              </a:rPr>
              <a:t>topics</a:t>
            </a:r>
            <a:r>
              <a:rPr lang="zh-CN" altLang="en-US" sz="2000" dirty="0">
                <a:latin typeface="+mn-ea"/>
                <a:cs typeface="+mn-ea"/>
                <a:sym typeface="+mn-lt"/>
              </a:rPr>
              <a:t>标签出现次数，清洗除去频次只有</a:t>
            </a:r>
            <a:r>
              <a:rPr lang="en-US" altLang="zh-CN" sz="2000" dirty="0">
                <a:latin typeface="+mn-ea"/>
                <a:cs typeface="+mn-ea"/>
                <a:sym typeface="+mn-lt"/>
              </a:rPr>
              <a:t>1</a:t>
            </a:r>
            <a:r>
              <a:rPr lang="zh-CN" altLang="en-US" sz="2000" dirty="0">
                <a:latin typeface="+mn-ea"/>
                <a:cs typeface="+mn-ea"/>
                <a:sym typeface="+mn-lt"/>
              </a:rPr>
              <a:t>的</a:t>
            </a:r>
            <a:r>
              <a:rPr lang="en-US" altLang="zh-CN" sz="2000" dirty="0">
                <a:latin typeface="+mn-ea"/>
                <a:cs typeface="+mn-ea"/>
                <a:sym typeface="+mn-lt"/>
              </a:rPr>
              <a:t>topic</a:t>
            </a:r>
            <a:r>
              <a:rPr lang="zh-CN" altLang="en-US" sz="2000" dirty="0">
                <a:latin typeface="+mn-ea"/>
                <a:cs typeface="+mn-ea"/>
                <a:sym typeface="+mn-lt"/>
              </a:rPr>
              <a:t>，以</a:t>
            </a:r>
            <a:r>
              <a:rPr lang="en-US" altLang="zh-CN" sz="2000" dirty="0">
                <a:latin typeface="+mn-ea"/>
                <a:cs typeface="+mn-ea"/>
                <a:sym typeface="+mn-lt"/>
              </a:rPr>
              <a:t>{</a:t>
            </a:r>
            <a:r>
              <a:rPr lang="zh-CN" altLang="en-US" sz="2000" dirty="0">
                <a:latin typeface="+mn-ea"/>
                <a:cs typeface="+mn-ea"/>
                <a:sym typeface="+mn-lt"/>
              </a:rPr>
              <a:t>主题标签：频次</a:t>
            </a:r>
            <a:r>
              <a:rPr lang="en-US" altLang="zh-CN" sz="2000" dirty="0">
                <a:latin typeface="+mn-ea"/>
                <a:cs typeface="+mn-ea"/>
                <a:sym typeface="+mn-lt"/>
              </a:rPr>
              <a:t>}</a:t>
            </a:r>
            <a:r>
              <a:rPr lang="zh-CN" altLang="en-US" sz="2000" dirty="0">
                <a:latin typeface="+mn-ea"/>
                <a:cs typeface="+mn-ea"/>
                <a:sym typeface="+mn-lt"/>
              </a:rPr>
              <a:t>的形式存入</a:t>
            </a:r>
            <a:r>
              <a:rPr lang="en-US" altLang="zh-CN" sz="2000" b="0" dirty="0" err="1">
                <a:solidFill>
                  <a:srgbClr val="CE9178"/>
                </a:solidFill>
                <a:effectLst/>
                <a:latin typeface="Consolas" panose="020B0609020204030204" pitchFamily="49" charset="0"/>
              </a:rPr>
              <a:t>repo_topics-count.json</a:t>
            </a:r>
            <a:endParaRPr lang="en-US" altLang="zh-CN" sz="2000" b="0" dirty="0">
              <a:solidFill>
                <a:srgbClr val="CCCCCC"/>
              </a:solidFill>
              <a:effectLst/>
              <a:latin typeface="Consolas" panose="020B0609020204030204" pitchFamily="49" charset="0"/>
            </a:endParaRPr>
          </a:p>
        </p:txBody>
      </p:sp>
    </p:spTree>
  </p:cSld>
  <p:clrMapOvr>
    <a:masterClrMapping/>
  </p:clrMapOvr>
  <p:transition spd="slow">
    <p:check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extLst>
              <a:ext uri="{BEBA8EAE-BF5A-486C-A8C5-ECC9F3942E4B}">
                <a14:imgProps xmlns:a14="http://schemas.microsoft.com/office/drawing/2010/main">
                  <a14:imgLayer r:embed="rId2">
                    <a14:imgEffect>
                      <a14:brightnessContrast bright="20000" contrast="-20000"/>
                    </a14:imgEffect>
                  </a14:imgLayer>
                </a14:imgProps>
              </a:ext>
            </a:extLst>
          </a:blip>
          <a:srcRect l="1787" r="1787"/>
          <a:stretch>
            <a:fillRect/>
          </a:stretch>
        </p:blipFill>
        <p:spPr>
          <a:xfrm>
            <a:off x="-3146" y="221"/>
            <a:ext cx="12192000" cy="6858000"/>
          </a:xfrm>
          <a:prstGeom prst="rect">
            <a:avLst/>
          </a:prstGeom>
        </p:spPr>
      </p:pic>
      <p:pic>
        <p:nvPicPr>
          <p:cNvPr id="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rcRect l="-33332" r="-39266"/>
          <a:stretch>
            <a:fillRect/>
          </a:stretch>
        </p:blipFill>
        <p:spPr>
          <a:xfrm>
            <a:off x="4155250" y="636919"/>
            <a:ext cx="3834296" cy="2156792"/>
          </a:xfrm>
        </p:spPr>
      </p:pic>
      <p:sp>
        <p:nvSpPr>
          <p:cNvPr id="21" name="文本框 2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651334" y="1253650"/>
            <a:ext cx="460902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6000" b="1" dirty="0">
                <a:latin typeface="Times New Roman" panose="02020603050405020304" pitchFamily="18" charset="0"/>
                <a:cs typeface="Times New Roman" panose="02020603050405020304" pitchFamily="18" charset="0"/>
              </a:rPr>
              <a:t>CONTENTS</a:t>
            </a:r>
            <a:endParaRPr lang="zh-CN" altLang="en-US" sz="6000" b="1" dirty="0">
              <a:latin typeface="Times New Roman" panose="02020603050405020304" pitchFamily="18" charset="0"/>
              <a:cs typeface="Times New Roman" panose="02020603050405020304" pitchFamily="18" charset="0"/>
            </a:endParaRPr>
          </a:p>
        </p:txBody>
      </p:sp>
      <p:sp>
        <p:nvSpPr>
          <p:cNvPr id="31" name="矩形 3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4"/>
            </p:custDataLst>
          </p:nvPr>
        </p:nvSpPr>
        <p:spPr>
          <a:xfrm>
            <a:off x="359408" y="4420895"/>
            <a:ext cx="1846633" cy="645160"/>
          </a:xfrm>
          <a:prstGeom prst="rect">
            <a:avLst/>
          </a:prstGeom>
        </p:spPr>
        <p:txBody>
          <a:bodyPr wrap="square">
            <a:spAutoFit/>
          </a:bodyPr>
          <a:lstStyle/>
          <a:p>
            <a:r>
              <a:rPr lang="zh-CN" altLang="en-US" b="1" dirty="0"/>
              <a:t>项目缘起与开发背景</a:t>
            </a:r>
            <a:endParaRPr lang="zh-CN" altLang="en-US" b="1" dirty="0"/>
          </a:p>
        </p:txBody>
      </p:sp>
      <p:grpSp>
        <p:nvGrpSpPr>
          <p:cNvPr id="45" name="组合 4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custDataLst>
              <p:tags r:id="rId5"/>
            </p:custDataLst>
          </p:nvPr>
        </p:nvGrpSpPr>
        <p:grpSpPr>
          <a:xfrm>
            <a:off x="337185" y="3528695"/>
            <a:ext cx="1846580" cy="892087"/>
            <a:chOff x="842824" y="2333247"/>
            <a:chExt cx="2135988" cy="1022273"/>
          </a:xfrm>
        </p:grpSpPr>
        <p:sp>
          <p:nvSpPr>
            <p:cNvPr id="30" name="文本框 29"/>
            <p:cNvSpPr txBox="1"/>
            <p:nvPr>
              <p:custDataLst>
                <p:tags r:id="rId6"/>
              </p:custDataLst>
            </p:nvPr>
          </p:nvSpPr>
          <p:spPr>
            <a:xfrm>
              <a:off x="842824" y="2933473"/>
              <a:ext cx="2135988" cy="422047"/>
            </a:xfrm>
            <a:prstGeom prst="rect">
              <a:avLst/>
            </a:prstGeom>
            <a:noFill/>
          </p:spPr>
          <p:txBody>
            <a:bodyPr wrap="square" rtlCol="0">
              <a:spAutoFit/>
            </a:bodyPr>
            <a:lstStyle/>
            <a:p>
              <a:r>
                <a:rPr lang="en-US" altLang="zh-CN" b="1" dirty="0">
                  <a:latin typeface="Times New Roman" panose="02020603050405020304" pitchFamily="18" charset="0"/>
                  <a:cs typeface="Times New Roman" panose="02020603050405020304" pitchFamily="18" charset="0"/>
                </a:rPr>
                <a:t>PART ONE</a:t>
              </a:r>
              <a:endParaRPr lang="zh-CN" altLang="en-US" b="1" dirty="0">
                <a:latin typeface="Times New Roman" panose="02020603050405020304" pitchFamily="18" charset="0"/>
                <a:cs typeface="Times New Roman" panose="02020603050405020304" pitchFamily="18" charset="0"/>
              </a:endParaRPr>
            </a:p>
          </p:txBody>
        </p:sp>
        <p:pic>
          <p:nvPicPr>
            <p:cNvPr id="38" name="图片 37"/>
            <p:cNvPicPr>
              <a:picLocks noChangeAspect="1"/>
            </p:cNvPicPr>
            <p:nvPr>
              <p:custDataLst>
                <p:tags r:id="rId7"/>
              </p:custDataLst>
            </p:nvPr>
          </p:nvPicPr>
          <p:blipFill>
            <a:blip r:embed="rId8">
              <a:extLst>
                <a:ext uri="{BEBA8EAE-BF5A-486C-A8C5-ECC9F3942E4B}">
                  <a14:imgProps xmlns:a14="http://schemas.microsoft.com/office/drawing/2010/main">
                    <a14:imgLayer r:embed="rId9">
                      <a14:imgEffect>
                        <a14:backgroundRemoval t="10000" b="90000" l="10000" r="90000"/>
                      </a14:imgEffect>
                      <a14:imgEffect>
                        <a14:brightnessContrast bright="40000" contrast="40000"/>
                      </a14:imgEffect>
                    </a14:imgLayer>
                  </a14:imgProps>
                </a:ext>
              </a:extLst>
            </a:blip>
            <a:stretch>
              <a:fillRect/>
            </a:stretch>
          </p:blipFill>
          <p:spPr>
            <a:xfrm>
              <a:off x="911587" y="2333247"/>
              <a:ext cx="641236" cy="641236"/>
            </a:xfrm>
            <a:prstGeom prst="rect">
              <a:avLst/>
            </a:prstGeom>
          </p:spPr>
        </p:pic>
      </p:grpSp>
      <p:sp>
        <p:nvSpPr>
          <p:cNvPr id="4"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5"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0"/>
            </p:custDataLst>
          </p:nvPr>
        </p:nvSpPr>
        <p:spPr>
          <a:xfrm>
            <a:off x="337185" y="3505835"/>
            <a:ext cx="1868805" cy="1727200"/>
          </a:xfrm>
          <a:prstGeom prst="roundRect">
            <a:avLst>
              <a:gd name="adj" fmla="val 6174"/>
            </a:avLst>
          </a:prstGeom>
          <a:ln w="25400">
            <a:solidFill>
              <a:srgbClr val="80EBA0"/>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4" name="矩形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1"/>
            </p:custDataLst>
          </p:nvPr>
        </p:nvSpPr>
        <p:spPr>
          <a:xfrm>
            <a:off x="7737456" y="4380255"/>
            <a:ext cx="1846633" cy="368300"/>
          </a:xfrm>
          <a:prstGeom prst="rect">
            <a:avLst/>
          </a:prstGeom>
        </p:spPr>
        <p:txBody>
          <a:bodyPr wrap="square">
            <a:spAutoFit/>
          </a:bodyPr>
          <a:lstStyle/>
          <a:p>
            <a:r>
              <a:rPr lang="zh-CN" altLang="en-US" b="1" dirty="0"/>
              <a:t>技术点</a:t>
            </a:r>
            <a:r>
              <a:rPr lang="zh-CN" altLang="en-US" b="1" dirty="0"/>
              <a:t>具体实现</a:t>
            </a:r>
            <a:endParaRPr lang="zh-CN" altLang="en-US" b="1" dirty="0"/>
          </a:p>
        </p:txBody>
      </p:sp>
      <p:sp>
        <p:nvSpPr>
          <p:cNvPr id="16" name="文本框 15"/>
          <p:cNvSpPr txBox="1"/>
          <p:nvPr>
            <p:custDataLst>
              <p:tags r:id="rId12"/>
            </p:custDataLst>
          </p:nvPr>
        </p:nvSpPr>
        <p:spPr>
          <a:xfrm>
            <a:off x="7737615" y="4024129"/>
            <a:ext cx="2572718" cy="368300"/>
          </a:xfrm>
          <a:prstGeom prst="rect">
            <a:avLst/>
          </a:prstGeom>
          <a:noFill/>
        </p:spPr>
        <p:txBody>
          <a:bodyPr wrap="square" rtlCol="0">
            <a:spAutoFit/>
          </a:bodyPr>
          <a:lstStyle/>
          <a:p>
            <a:r>
              <a:rPr lang="en-US" altLang="zh-CN" b="1" dirty="0">
                <a:latin typeface="Times New Roman" panose="02020603050405020304" pitchFamily="18" charset="0"/>
                <a:cs typeface="Times New Roman" panose="02020603050405020304" pitchFamily="18" charset="0"/>
              </a:rPr>
              <a:t>PART FOUR</a:t>
            </a:r>
            <a:endParaRPr lang="en-US" altLang="zh-CN" b="1" dirty="0">
              <a:latin typeface="Times New Roman" panose="02020603050405020304" pitchFamily="18" charset="0"/>
              <a:cs typeface="Times New Roman" panose="02020603050405020304" pitchFamily="18" charset="0"/>
            </a:endParaRPr>
          </a:p>
        </p:txBody>
      </p:sp>
      <p:sp>
        <p:nvSpPr>
          <p:cNvPr id="18"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3"/>
            </p:custDataLst>
          </p:nvPr>
        </p:nvSpPr>
        <p:spPr>
          <a:xfrm>
            <a:off x="7693660" y="3505835"/>
            <a:ext cx="1865630" cy="1726565"/>
          </a:xfrm>
          <a:prstGeom prst="roundRect">
            <a:avLst>
              <a:gd name="adj" fmla="val 6174"/>
            </a:avLst>
          </a:prstGeom>
          <a:ln w="25400">
            <a:solidFill>
              <a:srgbClr val="81CAEB"/>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9" name="矩形 1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4"/>
            </p:custDataLst>
          </p:nvPr>
        </p:nvSpPr>
        <p:spPr>
          <a:xfrm>
            <a:off x="5327882" y="4420955"/>
            <a:ext cx="2346473" cy="368300"/>
          </a:xfrm>
          <a:prstGeom prst="rect">
            <a:avLst/>
          </a:prstGeom>
        </p:spPr>
        <p:txBody>
          <a:bodyPr wrap="square">
            <a:spAutoFit/>
          </a:bodyPr>
          <a:lstStyle/>
          <a:p>
            <a:r>
              <a:rPr lang="zh-CN" altLang="en-US" b="1" dirty="0"/>
              <a:t>产品</a:t>
            </a:r>
            <a:r>
              <a:rPr lang="en-US" altLang="zh-CN" b="1" dirty="0"/>
              <a:t>demo</a:t>
            </a:r>
            <a:r>
              <a:rPr lang="zh-CN" altLang="en-US" b="1" dirty="0"/>
              <a:t>展示</a:t>
            </a:r>
            <a:endParaRPr lang="zh-CN" altLang="en-US" b="1" dirty="0"/>
          </a:p>
        </p:txBody>
      </p:sp>
      <p:sp>
        <p:nvSpPr>
          <p:cNvPr id="33" name="文本框 32"/>
          <p:cNvSpPr txBox="1"/>
          <p:nvPr>
            <p:custDataLst>
              <p:tags r:id="rId15"/>
            </p:custDataLst>
          </p:nvPr>
        </p:nvSpPr>
        <p:spPr>
          <a:xfrm>
            <a:off x="5327456" y="4052764"/>
            <a:ext cx="2536901" cy="368300"/>
          </a:xfrm>
          <a:prstGeom prst="rect">
            <a:avLst/>
          </a:prstGeom>
          <a:noFill/>
        </p:spPr>
        <p:txBody>
          <a:bodyPr wrap="square" rtlCol="0">
            <a:spAutoFit/>
          </a:bodyPr>
          <a:lstStyle/>
          <a:p>
            <a:r>
              <a:rPr lang="en-US" altLang="zh-CN" b="1" dirty="0">
                <a:latin typeface="Times New Roman" panose="02020603050405020304" pitchFamily="18" charset="0"/>
                <a:cs typeface="Times New Roman" panose="02020603050405020304" pitchFamily="18" charset="0"/>
              </a:rPr>
              <a:t>PART THREE</a:t>
            </a:r>
            <a:endParaRPr lang="zh-CN" altLang="en-US" b="1" dirty="0">
              <a:latin typeface="Times New Roman" panose="02020603050405020304" pitchFamily="18" charset="0"/>
              <a:cs typeface="Times New Roman" panose="02020603050405020304" pitchFamily="18" charset="0"/>
            </a:endParaRPr>
          </a:p>
        </p:txBody>
      </p:sp>
      <p:sp>
        <p:nvSpPr>
          <p:cNvPr id="37"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6"/>
            </p:custDataLst>
          </p:nvPr>
        </p:nvSpPr>
        <p:spPr>
          <a:xfrm>
            <a:off x="5248275" y="3505835"/>
            <a:ext cx="1842135" cy="1704340"/>
          </a:xfrm>
          <a:prstGeom prst="roundRect">
            <a:avLst>
              <a:gd name="adj" fmla="val 6174"/>
            </a:avLst>
          </a:prstGeom>
          <a:ln w="25400">
            <a:solidFill>
              <a:schemeClr val="accent6">
                <a:lumMod val="75000"/>
              </a:schemeClr>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49" name="矩形 4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7"/>
            </p:custDataLst>
          </p:nvPr>
        </p:nvSpPr>
        <p:spPr>
          <a:xfrm>
            <a:off x="2826583" y="4420895"/>
            <a:ext cx="2047770" cy="368300"/>
          </a:xfrm>
          <a:prstGeom prst="rect">
            <a:avLst/>
          </a:prstGeom>
        </p:spPr>
        <p:txBody>
          <a:bodyPr wrap="square">
            <a:spAutoFit/>
          </a:bodyPr>
          <a:lstStyle/>
          <a:p>
            <a:r>
              <a:rPr lang="zh-CN" altLang="en-US" b="1" dirty="0"/>
              <a:t>主要功能创新点</a:t>
            </a:r>
            <a:endParaRPr lang="zh-CN" altLang="en-US" b="1" dirty="0"/>
          </a:p>
        </p:txBody>
      </p:sp>
      <p:sp>
        <p:nvSpPr>
          <p:cNvPr id="51" name="文本框 50"/>
          <p:cNvSpPr txBox="1"/>
          <p:nvPr>
            <p:custDataLst>
              <p:tags r:id="rId18"/>
            </p:custDataLst>
          </p:nvPr>
        </p:nvSpPr>
        <p:spPr>
          <a:xfrm>
            <a:off x="2826107" y="4052704"/>
            <a:ext cx="2135988" cy="368300"/>
          </a:xfrm>
          <a:prstGeom prst="rect">
            <a:avLst/>
          </a:prstGeom>
          <a:noFill/>
        </p:spPr>
        <p:txBody>
          <a:bodyPr wrap="square" rtlCol="0">
            <a:spAutoFit/>
          </a:bodyPr>
          <a:lstStyle/>
          <a:p>
            <a:r>
              <a:rPr lang="en-US" altLang="zh-CN" b="1" dirty="0">
                <a:latin typeface="Times New Roman" panose="02020603050405020304" pitchFamily="18" charset="0"/>
                <a:cs typeface="Times New Roman" panose="02020603050405020304" pitchFamily="18" charset="0"/>
              </a:rPr>
              <a:t>PART TWO</a:t>
            </a:r>
            <a:endParaRPr lang="zh-CN" altLang="en-US" b="1" dirty="0">
              <a:latin typeface="Times New Roman" panose="02020603050405020304" pitchFamily="18" charset="0"/>
              <a:cs typeface="Times New Roman" panose="02020603050405020304" pitchFamily="18" charset="0"/>
            </a:endParaRPr>
          </a:p>
        </p:txBody>
      </p:sp>
      <p:sp>
        <p:nvSpPr>
          <p:cNvPr id="53"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9"/>
            </p:custDataLst>
          </p:nvPr>
        </p:nvSpPr>
        <p:spPr>
          <a:xfrm>
            <a:off x="2727960" y="3505835"/>
            <a:ext cx="1917065" cy="1725930"/>
          </a:xfrm>
          <a:prstGeom prst="roundRect">
            <a:avLst>
              <a:gd name="adj" fmla="val 6174"/>
            </a:avLst>
          </a:prstGeom>
          <a:ln w="25400">
            <a:solidFill>
              <a:schemeClr val="accent4">
                <a:lumMod val="60000"/>
                <a:lumOff val="40000"/>
              </a:schemeClr>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pic>
        <p:nvPicPr>
          <p:cNvPr id="54" name="图片 53"/>
          <p:cNvPicPr>
            <a:picLocks noChangeAspect="1"/>
          </p:cNvPicPr>
          <p:nvPr>
            <p:custDataLst>
              <p:tags r:id="rId20"/>
            </p:custDataLst>
          </p:nvPr>
        </p:nvPicPr>
        <p:blipFill>
          <a:blip r:embed="rId21">
            <a:extLst>
              <a:ext uri="{BEBA8EAE-BF5A-486C-A8C5-ECC9F3942E4B}">
                <a14:imgProps xmlns:a14="http://schemas.microsoft.com/office/drawing/2010/main">
                  <a14:imgLayer r:embed="rId22">
                    <a14:imgEffect>
                      <a14:backgroundRemoval t="10000" b="90000" l="10000" r="90000"/>
                    </a14:imgEffect>
                    <a14:imgEffect>
                      <a14:brightnessContrast bright="40000" contrast="40000"/>
                    </a14:imgEffect>
                  </a14:imgLayer>
                </a14:imgProps>
              </a:ext>
            </a:extLst>
          </a:blip>
          <a:stretch>
            <a:fillRect/>
          </a:stretch>
        </p:blipFill>
        <p:spPr>
          <a:xfrm>
            <a:off x="2826385" y="3505835"/>
            <a:ext cx="546735" cy="546735"/>
          </a:xfrm>
          <a:prstGeom prst="rect">
            <a:avLst/>
          </a:prstGeom>
        </p:spPr>
      </p:pic>
      <p:pic>
        <p:nvPicPr>
          <p:cNvPr id="55" name="图片 54"/>
          <p:cNvPicPr>
            <a:picLocks noChangeAspect="1"/>
          </p:cNvPicPr>
          <p:nvPr>
            <p:custDataLst>
              <p:tags r:id="rId23"/>
            </p:custDataLst>
          </p:nvPr>
        </p:nvPicPr>
        <p:blipFill>
          <a:blip r:embed="rId24">
            <a:extLst>
              <a:ext uri="{BEBA8EAE-BF5A-486C-A8C5-ECC9F3942E4B}">
                <a14:imgProps xmlns:a14="http://schemas.microsoft.com/office/drawing/2010/main">
                  <a14:imgLayer r:embed="rId25">
                    <a14:imgEffect>
                      <a14:brightnessContrast bright="40000" contrast="40000"/>
                    </a14:imgEffect>
                  </a14:imgLayer>
                </a14:imgProps>
              </a:ext>
            </a:extLst>
          </a:blip>
          <a:stretch>
            <a:fillRect/>
          </a:stretch>
        </p:blipFill>
        <p:spPr>
          <a:xfrm>
            <a:off x="5327650" y="3505835"/>
            <a:ext cx="506730" cy="506730"/>
          </a:xfrm>
          <a:prstGeom prst="rect">
            <a:avLst/>
          </a:prstGeom>
        </p:spPr>
      </p:pic>
      <p:pic>
        <p:nvPicPr>
          <p:cNvPr id="56" name="图片 55"/>
          <p:cNvPicPr>
            <a:picLocks noChangeAspect="1"/>
          </p:cNvPicPr>
          <p:nvPr>
            <p:custDataLst>
              <p:tags r:id="rId26"/>
            </p:custDataLst>
          </p:nvPr>
        </p:nvPicPr>
        <p:blipFill>
          <a:blip r:embed="rId27"/>
          <a:stretch>
            <a:fillRect/>
          </a:stretch>
        </p:blipFill>
        <p:spPr>
          <a:xfrm>
            <a:off x="7737475" y="3526155"/>
            <a:ext cx="497840" cy="497840"/>
          </a:xfrm>
          <a:prstGeom prst="rect">
            <a:avLst/>
          </a:prstGeom>
        </p:spPr>
      </p:pic>
      <p:sp>
        <p:nvSpPr>
          <p:cNvPr id="57"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8" name="文本框 5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2"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28"/>
            </p:custDataLst>
          </p:nvPr>
        </p:nvSpPr>
        <p:spPr>
          <a:xfrm>
            <a:off x="10132695" y="3506470"/>
            <a:ext cx="1865630" cy="1726565"/>
          </a:xfrm>
          <a:prstGeom prst="roundRect">
            <a:avLst>
              <a:gd name="adj" fmla="val 6174"/>
            </a:avLst>
          </a:prstGeom>
          <a:ln w="25400">
            <a:solidFill>
              <a:srgbClr val="FF0000"/>
            </a:solidFill>
            <a:miter lim="400000"/>
          </a:ln>
        </p:spPr>
        <p:txBody>
          <a:bodyPr lIns="0" tIns="0" rIns="0" bIns="0" anchor="ctr"/>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pic>
        <p:nvPicPr>
          <p:cNvPr id="6" name="图片 5"/>
          <p:cNvPicPr>
            <a:picLocks noChangeAspect="1"/>
          </p:cNvPicPr>
          <p:nvPr>
            <p:custDataLst>
              <p:tags r:id="rId29"/>
            </p:custDataLst>
          </p:nvPr>
        </p:nvPicPr>
        <p:blipFill>
          <a:blip r:embed="rId21">
            <a:extLst>
              <a:ext uri="{BEBA8EAE-BF5A-486C-A8C5-ECC9F3942E4B}">
                <a14:imgProps xmlns:a14="http://schemas.microsoft.com/office/drawing/2010/main">
                  <a14:imgLayer r:embed="rId22">
                    <a14:imgEffect>
                      <a14:backgroundRemoval t="10000" b="90000" l="10000" r="90000"/>
                    </a14:imgEffect>
                    <a14:imgEffect>
                      <a14:brightnessContrast bright="40000" contrast="40000"/>
                    </a14:imgEffect>
                  </a14:imgLayer>
                </a14:imgProps>
              </a:ext>
            </a:extLst>
          </a:blip>
          <a:stretch>
            <a:fillRect/>
          </a:stretch>
        </p:blipFill>
        <p:spPr>
          <a:xfrm>
            <a:off x="10162540" y="3541395"/>
            <a:ext cx="546735" cy="546735"/>
          </a:xfrm>
          <a:prstGeom prst="rect">
            <a:avLst/>
          </a:prstGeom>
        </p:spPr>
      </p:pic>
      <p:sp>
        <p:nvSpPr>
          <p:cNvPr id="7" name="文本框 6"/>
          <p:cNvSpPr txBox="1"/>
          <p:nvPr/>
        </p:nvSpPr>
        <p:spPr>
          <a:xfrm>
            <a:off x="10162540" y="3902625"/>
            <a:ext cx="4064000" cy="1337945"/>
          </a:xfrm>
          <a:prstGeom prst="rect">
            <a:avLst/>
          </a:prstGeom>
        </p:spPr>
        <p:txBody>
          <a:bodyPr>
            <a:spAutoFit/>
            <a:extLst>
              <a:ext uri="{4A0BC546-FE56-4ADE-93B0-CB8AF2F6F144}">
                <wpsdc:textFrameExt xmlns:wpsdc="http://www.wps.cn/officeDocument/2022/drawingmlCustomData" type="text"/>
              </a:ext>
            </a:extLst>
          </a:bodyPr>
          <a:p>
            <a:pPr algn="l">
              <a:lnSpc>
                <a:spcPct val="150000"/>
              </a:lnSpc>
            </a:pPr>
            <a:r>
              <a:rPr lang="en-US" altLang="zh-CN" b="1" dirty="0">
                <a:latin typeface="Times New Roman" panose="02020603050405020304" pitchFamily="18" charset="0"/>
                <a:cs typeface="Times New Roman" panose="02020603050405020304" pitchFamily="18" charset="0"/>
                <a:sym typeface="+mn-ea"/>
              </a:rPr>
              <a:t>PART FIVE</a:t>
            </a:r>
            <a:endParaRPr lang="en-US" altLang="zh-CN" b="1" dirty="0">
              <a:latin typeface="Times New Roman" panose="02020603050405020304" pitchFamily="18" charset="0"/>
              <a:cs typeface="Times New Roman" panose="02020603050405020304" pitchFamily="18" charset="0"/>
              <a:sym typeface="+mn-ea"/>
            </a:endParaRPr>
          </a:p>
          <a:p>
            <a:pPr algn="l"/>
            <a:r>
              <a:rPr lang="zh-CN" altLang="en-US" b="1" dirty="0">
                <a:latin typeface="Times New Roman" panose="02020603050405020304" pitchFamily="18" charset="0"/>
                <a:cs typeface="Times New Roman" panose="02020603050405020304" pitchFamily="18" charset="0"/>
              </a:rPr>
              <a:t>项目意义与</a:t>
            </a:r>
            <a:endParaRPr lang="zh-CN" altLang="en-US" b="1" dirty="0">
              <a:latin typeface="Times New Roman" panose="02020603050405020304" pitchFamily="18" charset="0"/>
              <a:cs typeface="Times New Roman" panose="02020603050405020304" pitchFamily="18" charset="0"/>
            </a:endParaRPr>
          </a:p>
          <a:p>
            <a:pPr algn="l"/>
            <a:r>
              <a:rPr lang="zh-CN" altLang="en-US" b="1" dirty="0">
                <a:latin typeface="Times New Roman" panose="02020603050405020304" pitchFamily="18" charset="0"/>
                <a:cs typeface="Times New Roman" panose="02020603050405020304" pitchFamily="18" charset="0"/>
              </a:rPr>
              <a:t>实际应用</a:t>
            </a:r>
            <a:endParaRPr lang="en-US" altLang="zh-CN" b="1" dirty="0">
              <a:latin typeface="Times New Roman" panose="02020603050405020304" pitchFamily="18" charset="0"/>
              <a:cs typeface="Times New Roman" panose="02020603050405020304" pitchFamily="18" charset="0"/>
            </a:endParaRPr>
          </a:p>
          <a:p>
            <a:pPr algn="l"/>
            <a:endParaRPr lang="zh-CN" altLang="en-US" sz="1800">
              <a:latin typeface="Arial" panose="020B0604020202020204" pitchFamily="34" charset="0"/>
              <a:ea typeface="微软雅黑" panose="020B0503020204020204" pitchFamily="34" charset="-122"/>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0"/>
            <a:ext cx="12192000" cy="6858000"/>
          </a:xfrm>
          <a:prstGeom prst="rect">
            <a:avLst/>
          </a:prstGeom>
          <a:solidFill>
            <a:schemeClr val="bg1">
              <a:lumMod val="85000"/>
            </a:schemeClr>
          </a:solidFill>
          <a:ln>
            <a:noFill/>
          </a:ln>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8" name="TextBox 4"/>
          <p:cNvSpPr txBox="1"/>
          <p:nvPr/>
        </p:nvSpPr>
        <p:spPr>
          <a:xfrm>
            <a:off x="0" y="5"/>
            <a:ext cx="604867" cy="13324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latin typeface="微软雅黑" panose="020B0503020204020204" pitchFamily="34" charset="-122"/>
                <a:ea typeface="微软雅黑" panose="020B0503020204020204" pitchFamily="34" charset="-122"/>
              </a:rPr>
              <a:t>行业</a:t>
            </a:r>
            <a:r>
              <a:rPr lang="en-US" altLang="zh-CN" sz="135">
                <a:solidFill>
                  <a:schemeClr val="tx1">
                    <a:alpha val="0"/>
                  </a:schemeClr>
                </a:solidFill>
                <a:latin typeface="微软雅黑" panose="020B0503020204020204" pitchFamily="34" charset="-122"/>
                <a:ea typeface="微软雅黑" panose="020B0503020204020204" pitchFamily="34" charset="-122"/>
              </a:rPr>
              <a:t>PPT</a:t>
            </a:r>
            <a:r>
              <a:rPr lang="zh-CN" altLang="en-US" sz="135">
                <a:solidFill>
                  <a:schemeClr val="tx1">
                    <a:alpha val="0"/>
                  </a:schemeClr>
                </a:solidFill>
                <a:latin typeface="微软雅黑" panose="020B0503020204020204" pitchFamily="34" charset="-122"/>
                <a:ea typeface="微软雅黑" panose="020B0503020204020204" pitchFamily="34" charset="-122"/>
              </a:rPr>
              <a:t>模板</a:t>
            </a:r>
            <a:r>
              <a:rPr lang="en-US" altLang="zh-CN" sz="135">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35">
              <a:solidFill>
                <a:schemeClr val="tx1">
                  <a:alpha val="0"/>
                </a:schemeClr>
              </a:solidFill>
              <a:latin typeface="微软雅黑" panose="020B0503020204020204" pitchFamily="34" charset="-122"/>
              <a:ea typeface="微软雅黑" panose="020B0503020204020204" pitchFamily="34" charset="-122"/>
            </a:endParaRPr>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7"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737635"/>
            <a:ext cx="8981448"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活跃仓库</a:t>
            </a:r>
            <a:r>
              <a:rPr lang="en-US" altLang="zh-CN" sz="2000" b="1" dirty="0">
                <a:solidFill>
                  <a:srgbClr val="F6F9FF"/>
                </a:solidFill>
                <a:latin typeface="+mn-ea"/>
                <a:cs typeface="+mn-ea"/>
                <a:sym typeface="+mn-lt"/>
              </a:rPr>
              <a:t>README</a:t>
            </a:r>
            <a:r>
              <a:rPr lang="zh-CN" altLang="en-US" sz="2000" b="1" dirty="0">
                <a:solidFill>
                  <a:srgbClr val="F6F9FF"/>
                </a:solidFill>
                <a:latin typeface="+mn-ea"/>
                <a:cs typeface="+mn-ea"/>
                <a:sym typeface="+mn-lt"/>
              </a:rPr>
              <a:t>文件的提取与技术词词频统计（</a:t>
            </a:r>
            <a:r>
              <a:rPr lang="en-US" altLang="zh-CN" sz="2000" b="1" dirty="0">
                <a:solidFill>
                  <a:srgbClr val="F6F9FF"/>
                </a:solidFill>
                <a:latin typeface="+mn-ea"/>
                <a:cs typeface="+mn-ea"/>
                <a:sym typeface="+mn-lt"/>
              </a:rPr>
              <a:t>get-readme-partic.py</a:t>
            </a:r>
            <a:r>
              <a:rPr lang="zh-CN" altLang="en-US" sz="2000" b="1" dirty="0">
                <a:solidFill>
                  <a:srgbClr val="F6F9FF"/>
                </a:solidFill>
                <a:latin typeface="+mn-ea"/>
                <a:cs typeface="+mn-ea"/>
                <a:sym typeface="+mn-lt"/>
              </a:rPr>
              <a:t>）</a:t>
            </a:r>
            <a:endParaRPr lang="zh-CN" altLang="zh-CN" sz="900" dirty="0">
              <a:solidFill>
                <a:srgbClr val="C8CBD1"/>
              </a:solidFill>
              <a:cs typeface="+mn-ea"/>
              <a:sym typeface="+mn-lt"/>
            </a:endParaRPr>
          </a:p>
        </p:txBody>
      </p:sp>
      <p:sp>
        <p:nvSpPr>
          <p:cNvPr id="9"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30710" y="934407"/>
            <a:ext cx="2339102"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技术热点词云</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10" name="流程图: 决策 9"/>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13" name="文本框 12"/>
          <p:cNvSpPr txBox="1"/>
          <p:nvPr/>
        </p:nvSpPr>
        <p:spPr>
          <a:xfrm>
            <a:off x="482592" y="2471649"/>
            <a:ext cx="10906760" cy="3784600"/>
          </a:xfrm>
          <a:prstGeom prst="rect">
            <a:avLst/>
          </a:prstGeom>
          <a:noFill/>
        </p:spPr>
        <p:txBody>
          <a:bodyPr wrap="square">
            <a:spAutoFit/>
          </a:bodyPr>
          <a:lstStyle/>
          <a:p>
            <a:pPr marL="285750" indent="-285750">
              <a:buFont typeface="Arial" panose="020B0604020202020204" pitchFamily="34" charset="0"/>
              <a:buChar char="•"/>
            </a:pPr>
            <a:r>
              <a:rPr lang="zh-CN" altLang="en-US" sz="2000" dirty="0">
                <a:latin typeface="+mn-ea"/>
              </a:rPr>
              <a:t>读取</a:t>
            </a:r>
            <a:r>
              <a:rPr lang="en-US" altLang="zh-CN" sz="2000" b="1" dirty="0">
                <a:solidFill>
                  <a:srgbClr val="CE9178"/>
                </a:solidFill>
                <a:effectLst/>
                <a:latin typeface="Consolas" panose="020B0609020204030204" pitchFamily="49" charset="0"/>
              </a:rPr>
              <a:t>get300-repo.json</a:t>
            </a:r>
            <a:r>
              <a:rPr lang="zh-CN" altLang="en-US" sz="2000" dirty="0">
                <a:latin typeface="+mn-ea"/>
                <a:sym typeface="+mn-ea"/>
              </a:rPr>
              <a:t>文件</a:t>
            </a:r>
            <a:endParaRPr lang="en-US" altLang="zh-CN" sz="2000" dirty="0">
              <a:latin typeface="+mn-ea"/>
              <a:cs typeface="+mn-ea"/>
              <a:sym typeface="+mn-lt"/>
            </a:endParaRPr>
          </a:p>
          <a:p>
            <a:pPr marL="285750" indent="-285750">
              <a:buFont typeface="Arial" panose="020B0604020202020204" pitchFamily="34" charset="0"/>
              <a:buChar char="•"/>
            </a:pPr>
            <a:r>
              <a:rPr lang="en-US" altLang="zh-CN" sz="2000" b="0" dirty="0" err="1">
                <a:solidFill>
                  <a:srgbClr val="DCDCAA"/>
                </a:solidFill>
                <a:effectLst/>
                <a:latin typeface="Consolas" panose="020B0609020204030204" pitchFamily="49" charset="0"/>
              </a:rPr>
              <a:t>get_readme_content</a:t>
            </a:r>
            <a:r>
              <a:rPr lang="en-US" altLang="zh-CN" sz="2000" b="0" dirty="0">
                <a:solidFill>
                  <a:srgbClr val="CCCCCC"/>
                </a:solidFill>
                <a:effectLst/>
                <a:latin typeface="Consolas" panose="020B0609020204030204" pitchFamily="49" charset="0"/>
              </a:rPr>
              <a:t>(</a:t>
            </a:r>
            <a:r>
              <a:rPr lang="en-US" altLang="zh-CN" sz="2000" b="0" dirty="0" err="1">
                <a:solidFill>
                  <a:srgbClr val="9CDCFE"/>
                </a:solidFill>
                <a:effectLst/>
                <a:latin typeface="Consolas" panose="020B0609020204030204" pitchFamily="49" charset="0"/>
              </a:rPr>
              <a:t>repo_name</a:t>
            </a:r>
            <a:r>
              <a:rPr lang="en-US" altLang="zh-CN" sz="2000" b="0" dirty="0" err="1">
                <a:solidFill>
                  <a:srgbClr val="CCCCCC"/>
                </a:solidFill>
                <a:effectLst/>
                <a:latin typeface="Consolas" panose="020B0609020204030204" pitchFamily="49" charset="0"/>
              </a:rPr>
              <a:t>,</a:t>
            </a:r>
            <a:r>
              <a:rPr lang="en-US" altLang="zh-CN" sz="2000" b="0" dirty="0" err="1">
                <a:solidFill>
                  <a:srgbClr val="9CDCFE"/>
                </a:solidFill>
                <a:effectLst/>
                <a:latin typeface="Consolas" panose="020B0609020204030204" pitchFamily="49" charset="0"/>
              </a:rPr>
              <a:t>owner</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dirty="0">
                <a:latin typeface="+mn-ea"/>
                <a:cs typeface="+mn-ea"/>
                <a:sym typeface="+mn-lt"/>
              </a:rPr>
              <a:t>通过个人</a:t>
            </a:r>
            <a:r>
              <a:rPr lang="en-US" altLang="zh-CN" sz="2000" dirty="0">
                <a:latin typeface="+mn-ea"/>
                <a:cs typeface="+mn-ea"/>
                <a:sym typeface="+mn-lt"/>
              </a:rPr>
              <a:t>token</a:t>
            </a:r>
            <a:r>
              <a:rPr lang="zh-CN" altLang="en-US" sz="2000" dirty="0">
                <a:latin typeface="+mn-ea"/>
                <a:cs typeface="+mn-ea"/>
                <a:sym typeface="+mn-lt"/>
              </a:rPr>
              <a:t>与</a:t>
            </a:r>
            <a:r>
              <a:rPr lang="en-US" altLang="zh-CN" sz="2000" dirty="0">
                <a:latin typeface="+mn-ea"/>
                <a:cs typeface="+mn-ea"/>
                <a:sym typeface="+mn-lt"/>
              </a:rPr>
              <a:t>GitHub API</a:t>
            </a:r>
            <a:r>
              <a:rPr lang="zh-CN" altLang="en-US" sz="2000" dirty="0">
                <a:latin typeface="+mn-ea"/>
                <a:cs typeface="+mn-ea"/>
                <a:sym typeface="+mn-lt"/>
              </a:rPr>
              <a:t>获得仓库</a:t>
            </a:r>
            <a:r>
              <a:rPr lang="en-US" altLang="zh-CN" sz="2000" dirty="0">
                <a:latin typeface="+mn-ea"/>
                <a:cs typeface="+mn-ea"/>
                <a:sym typeface="+mn-lt"/>
              </a:rPr>
              <a:t>URL</a:t>
            </a:r>
            <a:r>
              <a:rPr lang="zh-CN" altLang="en-US" sz="2000" dirty="0">
                <a:latin typeface="+mn-ea"/>
                <a:cs typeface="+mn-ea"/>
                <a:sym typeface="+mn-lt"/>
              </a:rPr>
              <a:t>，提取出</a:t>
            </a:r>
            <a:r>
              <a:rPr lang="en-US" altLang="zh-CN" sz="2000" dirty="0">
                <a:latin typeface="+mn-ea"/>
                <a:cs typeface="+mn-ea"/>
                <a:sym typeface="+mn-lt"/>
              </a:rPr>
              <a:t>README</a:t>
            </a:r>
            <a:r>
              <a:rPr lang="zh-CN" altLang="en-US" sz="2000" dirty="0">
                <a:latin typeface="+mn-ea"/>
                <a:cs typeface="+mn-ea"/>
                <a:sym typeface="+mn-lt"/>
              </a:rPr>
              <a:t>文件（如果存在），将</a:t>
            </a:r>
            <a:r>
              <a:rPr lang="en-US" altLang="zh-CN" sz="2000" dirty="0">
                <a:latin typeface="+mn-ea"/>
                <a:cs typeface="+mn-ea"/>
                <a:sym typeface="+mn-lt"/>
              </a:rPr>
              <a:t>README</a:t>
            </a:r>
            <a:r>
              <a:rPr lang="zh-CN" altLang="en-US" sz="2000" dirty="0">
                <a:latin typeface="+mn-ea"/>
                <a:cs typeface="+mn-ea"/>
                <a:sym typeface="+mn-lt"/>
              </a:rPr>
              <a:t>文件从</a:t>
            </a:r>
            <a:r>
              <a:rPr lang="en-US" altLang="zh-CN" sz="2000" b="0" dirty="0">
                <a:solidFill>
                  <a:srgbClr val="4EC9B0"/>
                </a:solidFill>
                <a:effectLst/>
                <a:latin typeface="Consolas" panose="020B0609020204030204" pitchFamily="49" charset="0"/>
              </a:rPr>
              <a:t>base64</a:t>
            </a:r>
            <a:r>
              <a:rPr lang="zh-CN" altLang="en-US" sz="2000" dirty="0">
                <a:latin typeface="Consolas" panose="020B0609020204030204" pitchFamily="49" charset="0"/>
              </a:rPr>
              <a:t>编码转为</a:t>
            </a:r>
            <a:r>
              <a:rPr lang="en-US" altLang="zh-CN" sz="2000" b="0" dirty="0">
                <a:solidFill>
                  <a:srgbClr val="CE9178"/>
                </a:solidFill>
                <a:effectLst/>
                <a:latin typeface="Consolas" panose="020B0609020204030204" pitchFamily="49" charset="0"/>
              </a:rPr>
              <a:t>utf-8</a:t>
            </a:r>
            <a:r>
              <a:rPr lang="zh-CN" altLang="en-US" sz="2000" b="0" dirty="0">
                <a:effectLst/>
                <a:latin typeface="Consolas" panose="020B0609020204030204" pitchFamily="49" charset="0"/>
              </a:rPr>
              <a:t>编码，异常通过终端输出反映</a:t>
            </a:r>
            <a:endParaRPr lang="en-US" altLang="zh-CN" sz="2000" b="0" dirty="0">
              <a:effectLst/>
              <a:latin typeface="Consolas" panose="020B0609020204030204" pitchFamily="49" charset="0"/>
            </a:endParaRPr>
          </a:p>
          <a:p>
            <a:pPr marL="285750" indent="-285750">
              <a:buFont typeface="Arial" panose="020B0604020202020204" pitchFamily="34" charset="0"/>
              <a:buChar char="•"/>
            </a:pPr>
            <a:r>
              <a:rPr lang="en-US" altLang="zh-CN" sz="2000" b="0" dirty="0" err="1">
                <a:solidFill>
                  <a:srgbClr val="DCDCAA"/>
                </a:solidFill>
                <a:effectLst/>
                <a:latin typeface="Consolas" panose="020B0609020204030204" pitchFamily="49" charset="0"/>
              </a:rPr>
              <a:t>check_string</a:t>
            </a:r>
            <a:r>
              <a:rPr lang="en-US" altLang="zh-CN" sz="2000" b="0" dirty="0">
                <a:solidFill>
                  <a:srgbClr val="CCCCCC"/>
                </a:solidFill>
                <a:effectLst/>
                <a:latin typeface="Consolas" panose="020B0609020204030204" pitchFamily="49" charset="0"/>
              </a:rPr>
              <a:t>(</a:t>
            </a:r>
            <a:r>
              <a:rPr lang="en-US" altLang="zh-CN" sz="2000" b="0" dirty="0">
                <a:solidFill>
                  <a:srgbClr val="9CDCFE"/>
                </a:solidFill>
                <a:effectLst/>
                <a:latin typeface="Consolas" panose="020B0609020204030204" pitchFamily="49" charset="0"/>
              </a:rPr>
              <a:t>s</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dirty="0">
                <a:latin typeface="Consolas" panose="020B0609020204030204" pitchFamily="49" charset="0"/>
                <a:cs typeface="+mn-ea"/>
                <a:sym typeface="+mn-lt"/>
              </a:rPr>
              <a:t>进行数据清洗，选择只包含</a:t>
            </a:r>
            <a:r>
              <a:rPr lang="zh-CN" altLang="en-US" sz="2000" b="0" dirty="0">
                <a:solidFill>
                  <a:srgbClr val="6A9955"/>
                </a:solidFill>
                <a:effectLst/>
                <a:latin typeface="Consolas" panose="020B0609020204030204" pitchFamily="49" charset="0"/>
              </a:rPr>
              <a:t>字母、空格和连字符</a:t>
            </a:r>
            <a:r>
              <a:rPr lang="zh-CN" altLang="en-US" sz="2000" b="0" dirty="0">
                <a:effectLst/>
                <a:latin typeface="Consolas" panose="020B0609020204030204" pitchFamily="49" charset="0"/>
              </a:rPr>
              <a:t>的字符串</a:t>
            </a:r>
            <a:endParaRPr lang="en-US" altLang="zh-CN" sz="2000" b="0" dirty="0">
              <a:effectLst/>
              <a:latin typeface="Consolas" panose="020B0609020204030204" pitchFamily="49" charset="0"/>
            </a:endParaRPr>
          </a:p>
          <a:p>
            <a:pPr marL="285750" indent="-285750">
              <a:buFont typeface="Arial" panose="020B0604020202020204" pitchFamily="34" charset="0"/>
              <a:buChar char="•"/>
            </a:pPr>
            <a:r>
              <a:rPr lang="en-US" altLang="zh-CN" sz="2000" b="0" dirty="0" err="1">
                <a:solidFill>
                  <a:srgbClr val="DCDCAA"/>
                </a:solidFill>
                <a:effectLst/>
                <a:latin typeface="Consolas" panose="020B0609020204030204" pitchFamily="49" charset="0"/>
              </a:rPr>
              <a:t>extract_technical_words</a:t>
            </a:r>
            <a:r>
              <a:rPr lang="en-US" altLang="zh-CN" sz="2000" b="0" dirty="0">
                <a:solidFill>
                  <a:srgbClr val="CCCCCC"/>
                </a:solidFill>
                <a:effectLst/>
                <a:latin typeface="Consolas" panose="020B0609020204030204" pitchFamily="49" charset="0"/>
              </a:rPr>
              <a:t>(</a:t>
            </a:r>
            <a:r>
              <a:rPr lang="en-US" altLang="zh-CN" sz="2000" b="0" dirty="0">
                <a:solidFill>
                  <a:srgbClr val="9CDCFE"/>
                </a:solidFill>
                <a:effectLst/>
                <a:latin typeface="Consolas" panose="020B0609020204030204" pitchFamily="49" charset="0"/>
              </a:rPr>
              <a:t>text</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dirty="0">
                <a:latin typeface="Consolas" panose="020B0609020204030204" pitchFamily="49" charset="0"/>
                <a:cs typeface="+mn-ea"/>
                <a:sym typeface="+mn-lt"/>
              </a:rPr>
              <a:t>运用</a:t>
            </a:r>
            <a:r>
              <a:rPr lang="en-US" altLang="zh-CN" sz="2000" dirty="0">
                <a:latin typeface="Consolas" panose="020B0609020204030204" pitchFamily="49" charset="0"/>
                <a:cs typeface="+mn-ea"/>
                <a:sym typeface="+mn-lt"/>
              </a:rPr>
              <a:t>NLP</a:t>
            </a:r>
            <a:r>
              <a:rPr lang="zh-CN" altLang="en-US" sz="2000" dirty="0">
                <a:latin typeface="Consolas" panose="020B0609020204030204" pitchFamily="49" charset="0"/>
                <a:cs typeface="+mn-ea"/>
                <a:sym typeface="+mn-lt"/>
              </a:rPr>
              <a:t>技术，筛选出属于</a:t>
            </a:r>
            <a:r>
              <a:rPr lang="en-US" altLang="zh-CN" sz="2000" b="0" dirty="0">
                <a:solidFill>
                  <a:srgbClr val="CCCCCC"/>
                </a:solidFill>
                <a:effectLst/>
                <a:latin typeface="Consolas" panose="020B0609020204030204" pitchFamily="49" charset="0"/>
              </a:rPr>
              <a:t>[</a:t>
            </a:r>
            <a:r>
              <a:rPr lang="en-US" altLang="zh-CN" sz="2000" b="0" dirty="0">
                <a:solidFill>
                  <a:srgbClr val="CE9178"/>
                </a:solidFill>
                <a:effectLst/>
                <a:latin typeface="Consolas" panose="020B0609020204030204" pitchFamily="49" charset="0"/>
              </a:rPr>
              <a:t>‘ORG’</a:t>
            </a:r>
            <a:r>
              <a:rPr lang="en-US" altLang="zh-CN" sz="2000" b="0" dirty="0">
                <a:solidFill>
                  <a:srgbClr val="CCCCCC"/>
                </a:solidFill>
                <a:effectLst/>
                <a:latin typeface="Consolas" panose="020B0609020204030204" pitchFamily="49" charset="0"/>
              </a:rPr>
              <a:t>, </a:t>
            </a:r>
            <a:r>
              <a:rPr lang="en-US" altLang="zh-CN" sz="2000" b="0" dirty="0">
                <a:solidFill>
                  <a:srgbClr val="CE9178"/>
                </a:solidFill>
                <a:effectLst/>
                <a:latin typeface="Consolas" panose="020B0609020204030204" pitchFamily="49" charset="0"/>
              </a:rPr>
              <a:t>‘PRODUCT’</a:t>
            </a:r>
            <a:r>
              <a:rPr lang="en-US" altLang="zh-CN" sz="2000" b="0" dirty="0">
                <a:solidFill>
                  <a:srgbClr val="CCCCCC"/>
                </a:solidFill>
                <a:effectLst/>
                <a:latin typeface="Consolas" panose="020B0609020204030204" pitchFamily="49" charset="0"/>
              </a:rPr>
              <a:t>, </a:t>
            </a:r>
            <a:r>
              <a:rPr lang="en-US" altLang="zh-CN" sz="2000" b="0" dirty="0">
                <a:solidFill>
                  <a:srgbClr val="CE9178"/>
                </a:solidFill>
                <a:effectLst/>
                <a:latin typeface="Consolas" panose="020B0609020204030204" pitchFamily="49" charset="0"/>
              </a:rPr>
              <a:t>‘WORK_OF_ART’</a:t>
            </a:r>
            <a:r>
              <a:rPr lang="en-US" altLang="zh-CN" sz="2000" b="0" dirty="0">
                <a:solidFill>
                  <a:srgbClr val="CCCCCC"/>
                </a:solidFill>
                <a:effectLst/>
                <a:latin typeface="Consolas" panose="020B0609020204030204" pitchFamily="49" charset="0"/>
              </a:rPr>
              <a:t>,</a:t>
            </a:r>
            <a:r>
              <a:rPr lang="en-US" altLang="zh-CN" sz="2000" b="0" dirty="0">
                <a:solidFill>
                  <a:srgbClr val="CE9178"/>
                </a:solidFill>
                <a:effectLst/>
                <a:latin typeface="Consolas" panose="020B0609020204030204" pitchFamily="49" charset="0"/>
              </a:rPr>
              <a:t>‘LANGUAGE’</a:t>
            </a:r>
            <a:r>
              <a:rPr lang="en-US" altLang="zh-CN" sz="2000" b="0" dirty="0">
                <a:solidFill>
                  <a:srgbClr val="CCCCCC"/>
                </a:solidFill>
                <a:effectLst/>
                <a:latin typeface="Consolas" panose="020B0609020204030204" pitchFamily="49" charset="0"/>
              </a:rPr>
              <a:t>]</a:t>
            </a:r>
            <a:r>
              <a:rPr lang="zh-CN" altLang="en-US" sz="2000" dirty="0">
                <a:latin typeface="Consolas" panose="020B0609020204030204" pitchFamily="49" charset="0"/>
                <a:cs typeface="+mn-ea"/>
                <a:sym typeface="+mn-lt"/>
              </a:rPr>
              <a:t>的关键词，两边去空格后加入</a:t>
            </a:r>
            <a:r>
              <a:rPr lang="en-US" altLang="zh-CN" sz="2000" b="0" dirty="0" err="1">
                <a:solidFill>
                  <a:srgbClr val="9CDCFE"/>
                </a:solidFill>
                <a:effectLst/>
                <a:latin typeface="Consolas" panose="020B0609020204030204" pitchFamily="49" charset="0"/>
              </a:rPr>
              <a:t>tech_entities</a:t>
            </a:r>
            <a:r>
              <a:rPr lang="zh-CN" altLang="en-US" sz="2000" dirty="0">
                <a:solidFill>
                  <a:srgbClr val="CCCCCC"/>
                </a:solidFill>
                <a:latin typeface="Consolas" panose="020B0609020204030204" pitchFamily="49" charset="0"/>
              </a:rPr>
              <a:t>仓库列表</a:t>
            </a:r>
            <a:endParaRPr lang="en-US" altLang="zh-CN" sz="2000" dirty="0">
              <a:solidFill>
                <a:srgbClr val="CCCCCC"/>
              </a:solidFill>
              <a:latin typeface="Consolas" panose="020B0609020204030204" pitchFamily="49" charset="0"/>
            </a:endParaRPr>
          </a:p>
          <a:p>
            <a:pPr marL="285750" indent="-285750">
              <a:buFont typeface="Arial" panose="020B0604020202020204" pitchFamily="34" charset="0"/>
              <a:buChar char="•"/>
            </a:pPr>
            <a:r>
              <a:rPr lang="en-US" altLang="zh-CN" sz="2000" b="0" dirty="0" err="1">
                <a:solidFill>
                  <a:srgbClr val="DCDCAA"/>
                </a:solidFill>
                <a:effectLst/>
                <a:latin typeface="Consolas" panose="020B0609020204030204" pitchFamily="49" charset="0"/>
              </a:rPr>
              <a:t>count_readme_word_frequency</a:t>
            </a:r>
            <a:r>
              <a:rPr lang="en-US" altLang="zh-CN" sz="2000" b="0" dirty="0">
                <a:solidFill>
                  <a:srgbClr val="CCCCCC"/>
                </a:solidFill>
                <a:effectLst/>
                <a:latin typeface="Consolas" panose="020B0609020204030204" pitchFamily="49" charset="0"/>
              </a:rPr>
              <a:t>(</a:t>
            </a:r>
            <a:r>
              <a:rPr lang="en-US" altLang="zh-CN" sz="2000" b="0" dirty="0" err="1">
                <a:solidFill>
                  <a:srgbClr val="9CDCFE"/>
                </a:solidFill>
                <a:effectLst/>
                <a:latin typeface="Consolas" panose="020B0609020204030204" pitchFamily="49" charset="0"/>
              </a:rPr>
              <a:t>repo_names</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b="0" dirty="0">
                <a:effectLst/>
                <a:latin typeface="Consolas" panose="020B0609020204030204" pitchFamily="49" charset="0"/>
              </a:rPr>
              <a:t>对每一个</a:t>
            </a:r>
            <a:r>
              <a:rPr lang="en-US" altLang="zh-CN" sz="2000" b="0" dirty="0">
                <a:effectLst/>
                <a:latin typeface="Consolas" panose="020B0609020204030204" pitchFamily="49" charset="0"/>
              </a:rPr>
              <a:t>README</a:t>
            </a:r>
            <a:r>
              <a:rPr lang="zh-CN" altLang="en-US" sz="2000" b="0" dirty="0">
                <a:effectLst/>
                <a:latin typeface="Consolas" panose="020B0609020204030204" pitchFamily="49" charset="0"/>
              </a:rPr>
              <a:t>文件中的技术词汇进行词频统计</a:t>
            </a:r>
            <a:r>
              <a:rPr lang="zh-CN" altLang="en-US" sz="2000" dirty="0">
                <a:latin typeface="Consolas" panose="020B0609020204030204" pitchFamily="49" charset="0"/>
              </a:rPr>
              <a:t>，以技术为键向仓库列表中添加值</a:t>
            </a:r>
            <a:endParaRPr lang="en-US" altLang="zh-CN" sz="2000" dirty="0">
              <a:latin typeface="Consolas" panose="020B0609020204030204" pitchFamily="49" charset="0"/>
            </a:endParaRPr>
          </a:p>
          <a:p>
            <a:pPr marL="285750" indent="-285750">
              <a:buFont typeface="Arial" panose="020B0604020202020204" pitchFamily="34" charset="0"/>
              <a:buChar char="•"/>
            </a:pPr>
            <a:r>
              <a:rPr lang="zh-CN" altLang="en-US" sz="2000" dirty="0">
                <a:latin typeface="Consolas" panose="020B0609020204030204" pitchFamily="49" charset="0"/>
              </a:rPr>
              <a:t>最后统计词频，并筛选出词频大于一的技术词，以</a:t>
            </a:r>
            <a:r>
              <a:rPr lang="en-US" altLang="zh-CN" sz="2000" dirty="0">
                <a:latin typeface="Consolas" panose="020B0609020204030204" pitchFamily="49" charset="0"/>
              </a:rPr>
              <a:t>{</a:t>
            </a:r>
            <a:r>
              <a:rPr lang="zh-CN" altLang="en-US" sz="2000" dirty="0">
                <a:latin typeface="Consolas" panose="020B0609020204030204" pitchFamily="49" charset="0"/>
              </a:rPr>
              <a:t>技术词：</a:t>
            </a:r>
            <a:r>
              <a:rPr lang="en-US" altLang="zh-CN" sz="2000" dirty="0">
                <a:latin typeface="Consolas" panose="020B0609020204030204" pitchFamily="49" charset="0"/>
              </a:rPr>
              <a:t>[</a:t>
            </a:r>
            <a:r>
              <a:rPr lang="zh-CN" altLang="en-US" sz="2000" dirty="0">
                <a:latin typeface="Consolas" panose="020B0609020204030204" pitchFamily="49" charset="0"/>
              </a:rPr>
              <a:t>仓库列表</a:t>
            </a:r>
            <a:r>
              <a:rPr lang="en-US" altLang="zh-CN" sz="2000" dirty="0">
                <a:latin typeface="Consolas" panose="020B0609020204030204" pitchFamily="49" charset="0"/>
              </a:rPr>
              <a:t>]}</a:t>
            </a:r>
            <a:r>
              <a:rPr lang="zh-CN" altLang="en-US" sz="2000" dirty="0">
                <a:latin typeface="Consolas" panose="020B0609020204030204" pitchFamily="49" charset="0"/>
              </a:rPr>
              <a:t>的形式存入</a:t>
            </a:r>
            <a:r>
              <a:rPr lang="en-US" altLang="zh-CN" sz="2000" b="1" dirty="0" err="1">
                <a:solidFill>
                  <a:srgbClr val="CE9178"/>
                </a:solidFill>
                <a:effectLst/>
                <a:latin typeface="Consolas" panose="020B0609020204030204" pitchFamily="49" charset="0"/>
              </a:rPr>
              <a:t>repo_readme-details.json</a:t>
            </a:r>
            <a:r>
              <a:rPr lang="zh-CN" altLang="en-US" sz="2000" b="0" dirty="0">
                <a:effectLst/>
                <a:latin typeface="+mn-ea"/>
              </a:rPr>
              <a:t>，以</a:t>
            </a:r>
            <a:r>
              <a:rPr lang="en-US" altLang="zh-CN" sz="2000" dirty="0">
                <a:latin typeface="Consolas" panose="020B0609020204030204" pitchFamily="49" charset="0"/>
              </a:rPr>
              <a:t>{</a:t>
            </a:r>
            <a:r>
              <a:rPr lang="zh-CN" altLang="en-US" sz="2000" dirty="0">
                <a:latin typeface="Consolas" panose="020B0609020204030204" pitchFamily="49" charset="0"/>
              </a:rPr>
              <a:t>技术词：频次</a:t>
            </a:r>
            <a:r>
              <a:rPr lang="en-US" altLang="zh-CN" sz="2000" dirty="0">
                <a:latin typeface="Consolas" panose="020B0609020204030204" pitchFamily="49" charset="0"/>
              </a:rPr>
              <a:t>}</a:t>
            </a:r>
            <a:r>
              <a:rPr lang="zh-CN" altLang="en-US" sz="2000" dirty="0">
                <a:latin typeface="Consolas" panose="020B0609020204030204" pitchFamily="49" charset="0"/>
              </a:rPr>
              <a:t>的形式存入</a:t>
            </a:r>
            <a:r>
              <a:rPr lang="en-US" altLang="zh-CN" sz="2000" b="1" dirty="0" err="1">
                <a:solidFill>
                  <a:srgbClr val="CE9178"/>
                </a:solidFill>
                <a:effectLst/>
                <a:latin typeface="Consolas" panose="020B0609020204030204" pitchFamily="49" charset="0"/>
              </a:rPr>
              <a:t>repo_readme-count.json</a:t>
            </a:r>
            <a:endParaRPr lang="en-US" altLang="zh-CN" sz="2000" b="1" dirty="0">
              <a:solidFill>
                <a:srgbClr val="CCCCCC"/>
              </a:solidFill>
              <a:effectLst/>
              <a:latin typeface="Consolas" panose="020B0609020204030204" pitchFamily="49" charset="0"/>
            </a:endParaRPr>
          </a:p>
          <a:p>
            <a:endParaRPr lang="en-US" altLang="zh-CN" sz="2000" b="1" dirty="0">
              <a:effectLst/>
              <a:latin typeface="Consolas" panose="020B0609020204030204" pitchFamily="49" charset="0"/>
            </a:endParaRPr>
          </a:p>
        </p:txBody>
      </p:sp>
    </p:spTree>
  </p:cSld>
  <p:clrMapOvr>
    <a:masterClrMapping/>
  </p:clrMapOvr>
  <p:transition spd="slow">
    <p:checke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0"/>
            <a:ext cx="12192000" cy="6858000"/>
          </a:xfrm>
          <a:prstGeom prst="rect">
            <a:avLst/>
          </a:prstGeom>
          <a:solidFill>
            <a:schemeClr val="bg1">
              <a:lumMod val="85000"/>
            </a:schemeClr>
          </a:solidFill>
          <a:ln>
            <a:noFill/>
          </a:ln>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8" name="TextBox 4"/>
          <p:cNvSpPr txBox="1"/>
          <p:nvPr/>
        </p:nvSpPr>
        <p:spPr>
          <a:xfrm>
            <a:off x="0" y="5"/>
            <a:ext cx="604867" cy="13324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latin typeface="微软雅黑" panose="020B0503020204020204" pitchFamily="34" charset="-122"/>
                <a:ea typeface="微软雅黑" panose="020B0503020204020204" pitchFamily="34" charset="-122"/>
              </a:rPr>
              <a:t>行业</a:t>
            </a:r>
            <a:r>
              <a:rPr lang="en-US" altLang="zh-CN" sz="135">
                <a:solidFill>
                  <a:schemeClr val="tx1">
                    <a:alpha val="0"/>
                  </a:schemeClr>
                </a:solidFill>
                <a:latin typeface="微软雅黑" panose="020B0503020204020204" pitchFamily="34" charset="-122"/>
                <a:ea typeface="微软雅黑" panose="020B0503020204020204" pitchFamily="34" charset="-122"/>
              </a:rPr>
              <a:t>PPT</a:t>
            </a:r>
            <a:r>
              <a:rPr lang="zh-CN" altLang="en-US" sz="135">
                <a:solidFill>
                  <a:schemeClr val="tx1">
                    <a:alpha val="0"/>
                  </a:schemeClr>
                </a:solidFill>
                <a:latin typeface="微软雅黑" panose="020B0503020204020204" pitchFamily="34" charset="-122"/>
                <a:ea typeface="微软雅黑" panose="020B0503020204020204" pitchFamily="34" charset="-122"/>
              </a:rPr>
              <a:t>模板</a:t>
            </a:r>
            <a:r>
              <a:rPr lang="en-US" altLang="zh-CN" sz="135">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35">
              <a:solidFill>
                <a:schemeClr val="tx1">
                  <a:alpha val="0"/>
                </a:schemeClr>
              </a:solidFill>
              <a:latin typeface="微软雅黑" panose="020B0503020204020204" pitchFamily="34" charset="-122"/>
              <a:ea typeface="微软雅黑" panose="020B0503020204020204" pitchFamily="34" charset="-122"/>
            </a:endParaRPr>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7"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2000415"/>
            <a:ext cx="8235381"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4.</a:t>
            </a:r>
            <a:r>
              <a:rPr lang="zh-CN" altLang="en-US" sz="2000" b="1" dirty="0">
                <a:solidFill>
                  <a:srgbClr val="F6F9FF"/>
                </a:solidFill>
                <a:latin typeface="+mn-ea"/>
                <a:cs typeface="+mn-ea"/>
                <a:sym typeface="+mn-lt"/>
              </a:rPr>
              <a:t>生成可实现悬浮框的技术热点词云 并合并文件（</a:t>
            </a:r>
            <a:r>
              <a:rPr lang="en-US" altLang="zh-CN" sz="2000" b="1" dirty="0" err="1">
                <a:solidFill>
                  <a:srgbClr val="F6F9FF"/>
                </a:solidFill>
                <a:latin typeface="+mn-ea"/>
                <a:cs typeface="+mn-ea"/>
                <a:sym typeface="+mn-lt"/>
              </a:rPr>
              <a:t>worldcloud</a:t>
            </a:r>
            <a:r>
              <a:rPr lang="zh-CN" altLang="en-US" sz="2000" b="1" dirty="0">
                <a:solidFill>
                  <a:srgbClr val="F6F9FF"/>
                </a:solidFill>
                <a:latin typeface="+mn-ea"/>
                <a:cs typeface="+mn-ea"/>
                <a:sym typeface="+mn-lt"/>
              </a:rPr>
              <a:t>。</a:t>
            </a:r>
            <a:r>
              <a:rPr lang="en-US" altLang="zh-CN" sz="2000" b="1" dirty="0" err="1">
                <a:solidFill>
                  <a:srgbClr val="F6F9FF"/>
                </a:solidFill>
                <a:latin typeface="+mn-ea"/>
                <a:cs typeface="+mn-ea"/>
                <a:sym typeface="+mn-lt"/>
              </a:rPr>
              <a:t>py</a:t>
            </a:r>
            <a:r>
              <a:rPr lang="zh-CN" altLang="en-US" sz="2000" b="1" dirty="0">
                <a:solidFill>
                  <a:srgbClr val="F6F9FF"/>
                </a:solidFill>
                <a:latin typeface="+mn-ea"/>
                <a:cs typeface="+mn-ea"/>
                <a:sym typeface="+mn-lt"/>
              </a:rPr>
              <a:t>）</a:t>
            </a:r>
            <a:endParaRPr lang="zh-CN" altLang="zh-CN" sz="900" dirty="0">
              <a:solidFill>
                <a:srgbClr val="C8CBD1"/>
              </a:solidFill>
              <a:cs typeface="+mn-ea"/>
              <a:sym typeface="+mn-lt"/>
            </a:endParaRPr>
          </a:p>
        </p:txBody>
      </p:sp>
      <p:sp>
        <p:nvSpPr>
          <p:cNvPr id="9"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30710" y="934407"/>
            <a:ext cx="2339102"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技术热点词云</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10" name="流程图: 决策 9"/>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13" name="文本框 12"/>
          <p:cNvSpPr txBox="1"/>
          <p:nvPr/>
        </p:nvSpPr>
        <p:spPr>
          <a:xfrm>
            <a:off x="482592" y="2611660"/>
            <a:ext cx="10906760" cy="2862322"/>
          </a:xfrm>
          <a:prstGeom prst="rect">
            <a:avLst/>
          </a:prstGeom>
          <a:noFill/>
        </p:spPr>
        <p:txBody>
          <a:bodyPr wrap="square">
            <a:spAutoFit/>
          </a:bodyPr>
          <a:lstStyle/>
          <a:p>
            <a:pPr marL="285750" indent="-285750">
              <a:buFont typeface="Arial" panose="020B0604020202020204" pitchFamily="34" charset="0"/>
              <a:buChar char="•"/>
            </a:pPr>
            <a:r>
              <a:rPr lang="zh-CN" altLang="en-US" sz="2000" dirty="0">
                <a:latin typeface="+mn-ea"/>
              </a:rPr>
              <a:t>读取以上代码生成的四个</a:t>
            </a:r>
            <a:r>
              <a:rPr lang="en-US" altLang="zh-CN" sz="2000" dirty="0" err="1">
                <a:latin typeface="+mn-ea"/>
              </a:rPr>
              <a:t>json</a:t>
            </a:r>
            <a:r>
              <a:rPr lang="zh-CN" altLang="en-US" sz="2000" dirty="0">
                <a:latin typeface="+mn-ea"/>
              </a:rPr>
              <a:t>数据文件</a:t>
            </a:r>
            <a:endParaRPr lang="en-US" altLang="zh-CN" sz="2000" dirty="0">
              <a:latin typeface="+mn-ea"/>
            </a:endParaRPr>
          </a:p>
          <a:p>
            <a:pPr marL="285750" indent="-285750">
              <a:buFont typeface="Arial" panose="020B0604020202020204" pitchFamily="34" charset="0"/>
              <a:buChar char="•"/>
            </a:pPr>
            <a:r>
              <a:rPr lang="zh-CN" altLang="en-US" sz="2000" dirty="0">
                <a:latin typeface="+mn-ea"/>
              </a:rPr>
              <a:t>合并</a:t>
            </a:r>
            <a:r>
              <a:rPr lang="en-US" altLang="zh-CN" sz="2000" dirty="0">
                <a:latin typeface="+mn-ea"/>
              </a:rPr>
              <a:t>topics</a:t>
            </a:r>
            <a:r>
              <a:rPr lang="zh-CN" altLang="en-US" sz="2000" dirty="0">
                <a:latin typeface="+mn-ea"/>
              </a:rPr>
              <a:t>与</a:t>
            </a:r>
            <a:r>
              <a:rPr lang="en-US" altLang="zh-CN" sz="2000" dirty="0">
                <a:latin typeface="+mn-ea"/>
              </a:rPr>
              <a:t>readme</a:t>
            </a:r>
            <a:r>
              <a:rPr lang="zh-CN" altLang="en-US" sz="2000" dirty="0">
                <a:latin typeface="+mn-ea"/>
              </a:rPr>
              <a:t>的</a:t>
            </a:r>
            <a:r>
              <a:rPr lang="en-US" altLang="zh-CN" sz="2000" dirty="0">
                <a:latin typeface="+mn-ea"/>
              </a:rPr>
              <a:t>count</a:t>
            </a:r>
            <a:r>
              <a:rPr lang="zh-CN" altLang="en-US" sz="2000" dirty="0">
                <a:latin typeface="+mn-ea"/>
              </a:rPr>
              <a:t>文件，权重为</a:t>
            </a:r>
            <a:r>
              <a:rPr lang="en-US" altLang="zh-CN" sz="2000" dirty="0">
                <a:latin typeface="+mn-ea"/>
              </a:rPr>
              <a:t>40%</a:t>
            </a:r>
            <a:r>
              <a:rPr lang="zh-CN" altLang="en-US" sz="2000" dirty="0">
                <a:latin typeface="+mn-ea"/>
              </a:rPr>
              <a:t>和</a:t>
            </a:r>
            <a:r>
              <a:rPr lang="en-US" altLang="zh-CN" sz="2000" dirty="0">
                <a:latin typeface="+mn-ea"/>
              </a:rPr>
              <a:t>60%</a:t>
            </a:r>
            <a:r>
              <a:rPr lang="zh-CN" altLang="en-US" sz="2000" dirty="0">
                <a:latin typeface="+mn-ea"/>
              </a:rPr>
              <a:t>，得到最终综合词频，并对少量特殊数据进行单独处理</a:t>
            </a:r>
            <a:endParaRPr lang="en-US" altLang="zh-CN" sz="2000" dirty="0">
              <a:latin typeface="+mn-ea"/>
            </a:endParaRPr>
          </a:p>
          <a:p>
            <a:pPr marL="285750" indent="-285750">
              <a:buFont typeface="Arial" panose="020B0604020202020204" pitchFamily="34" charset="0"/>
              <a:buChar char="•"/>
            </a:pPr>
            <a:r>
              <a:rPr lang="en-US" altLang="zh-CN" sz="2000" b="0" dirty="0" err="1">
                <a:solidFill>
                  <a:srgbClr val="DCDCAA"/>
                </a:solidFill>
                <a:effectLst/>
                <a:latin typeface="Consolas" panose="020B0609020204030204" pitchFamily="49" charset="0"/>
              </a:rPr>
              <a:t>generate_wordcloud</a:t>
            </a:r>
            <a:r>
              <a:rPr lang="en-US" altLang="zh-CN" sz="2000" b="0" dirty="0">
                <a:solidFill>
                  <a:srgbClr val="CCCCCC"/>
                </a:solidFill>
                <a:effectLst/>
                <a:latin typeface="Consolas" panose="020B0609020204030204" pitchFamily="49" charset="0"/>
              </a:rPr>
              <a:t>(</a:t>
            </a:r>
            <a:r>
              <a:rPr lang="en-US" altLang="zh-CN" sz="2000" b="0" dirty="0" err="1">
                <a:solidFill>
                  <a:srgbClr val="9CDCFE"/>
                </a:solidFill>
                <a:effectLst/>
                <a:latin typeface="Consolas" panose="020B0609020204030204" pitchFamily="49" charset="0"/>
              </a:rPr>
              <a:t>word_freq</a:t>
            </a:r>
            <a:r>
              <a:rPr lang="en-US" altLang="zh-CN" sz="2000" b="0" dirty="0">
                <a:solidFill>
                  <a:srgbClr val="CCCCCC"/>
                </a:solidFill>
                <a:effectLst/>
                <a:latin typeface="Consolas" panose="020B0609020204030204" pitchFamily="49" charset="0"/>
              </a:rPr>
              <a:t>)</a:t>
            </a:r>
            <a:r>
              <a:rPr lang="zh-CN" altLang="en-US" sz="2000" b="0" dirty="0">
                <a:effectLst/>
                <a:latin typeface="+mn-ea"/>
              </a:rPr>
              <a:t>：生成词云图，词云图基本要求为</a:t>
            </a:r>
            <a:endParaRPr lang="en-US" altLang="zh-CN" sz="2000" b="0" dirty="0">
              <a:effectLst/>
              <a:latin typeface="+mn-ea"/>
            </a:endParaRPr>
          </a:p>
          <a:p>
            <a:r>
              <a:rPr lang="en-US" altLang="zh-CN" sz="2000" dirty="0">
                <a:solidFill>
                  <a:srgbClr val="CCCCCC"/>
                </a:solidFill>
                <a:latin typeface="+mn-ea"/>
              </a:rPr>
              <a:t>    </a:t>
            </a:r>
            <a:r>
              <a:rPr lang="en-US" altLang="zh-CN" sz="2000" dirty="0">
                <a:latin typeface="+mn-ea"/>
              </a:rPr>
              <a:t>1.</a:t>
            </a:r>
            <a:r>
              <a:rPr lang="zh-CN" altLang="en-US" sz="2000" dirty="0">
                <a:latin typeface="+mn-ea"/>
              </a:rPr>
              <a:t>使用</a:t>
            </a:r>
            <a:r>
              <a:rPr lang="en-US" altLang="zh-CN" sz="2000" dirty="0">
                <a:latin typeface="+mn-ea"/>
              </a:rPr>
              <a:t>GitHub</a:t>
            </a:r>
            <a:r>
              <a:rPr lang="zh-CN" altLang="en-US" sz="2000" dirty="0">
                <a:latin typeface="+mn-ea"/>
              </a:rPr>
              <a:t>形状作词云形状，透明背景</a:t>
            </a:r>
            <a:endParaRPr lang="en-US" altLang="zh-CN" sz="2000" dirty="0">
              <a:latin typeface="+mn-ea"/>
            </a:endParaRPr>
          </a:p>
          <a:p>
            <a:r>
              <a:rPr lang="en-US" altLang="zh-CN" sz="2000" b="0" dirty="0">
                <a:effectLst/>
                <a:latin typeface="+mn-ea"/>
              </a:rPr>
              <a:t>    2.</a:t>
            </a:r>
            <a:r>
              <a:rPr lang="zh-CN" altLang="en-US" sz="2000" b="0" dirty="0">
                <a:effectLst/>
                <a:latin typeface="+mn-ea"/>
              </a:rPr>
              <a:t>规定字体种类，随机字体颜色，字体大小范围，清晰度等参数</a:t>
            </a:r>
            <a:endParaRPr lang="en-US" altLang="zh-CN" sz="2000" b="0" dirty="0">
              <a:effectLst/>
              <a:latin typeface="+mn-ea"/>
            </a:endParaRPr>
          </a:p>
          <a:p>
            <a:r>
              <a:rPr lang="en-US" altLang="zh-CN" sz="2000" dirty="0">
                <a:latin typeface="+mn-ea"/>
              </a:rPr>
              <a:t>    3.</a:t>
            </a:r>
            <a:r>
              <a:rPr lang="zh-CN" altLang="en-US" sz="2000" dirty="0">
                <a:latin typeface="+mn-ea"/>
              </a:rPr>
              <a:t>支持悬浮框显示对</a:t>
            </a:r>
            <a:r>
              <a:rPr lang="en-US" altLang="zh-CN" sz="2000" dirty="0">
                <a:latin typeface="+mn-ea"/>
              </a:rPr>
              <a:t>topics</a:t>
            </a:r>
            <a:r>
              <a:rPr lang="zh-CN" altLang="en-US" sz="2000" dirty="0">
                <a:latin typeface="+mn-ea"/>
              </a:rPr>
              <a:t>的简单介绍，以及相关</a:t>
            </a:r>
            <a:r>
              <a:rPr lang="en-US" altLang="zh-CN" sz="2000" dirty="0">
                <a:latin typeface="+mn-ea"/>
              </a:rPr>
              <a:t>5</a:t>
            </a:r>
            <a:r>
              <a:rPr lang="zh-CN" altLang="en-US" sz="2000" dirty="0">
                <a:latin typeface="+mn-ea"/>
              </a:rPr>
              <a:t>个仓库</a:t>
            </a:r>
            <a:endParaRPr lang="en-US" altLang="zh-CN" sz="2000" dirty="0">
              <a:latin typeface="+mn-ea"/>
            </a:endParaRPr>
          </a:p>
          <a:p>
            <a:pPr marL="342900" indent="-342900">
              <a:buFont typeface="Arial" panose="020B0604020202020204" pitchFamily="34" charset="0"/>
              <a:buChar char="•"/>
            </a:pPr>
            <a:r>
              <a:rPr lang="zh-CN" altLang="en-US" sz="2000" dirty="0">
                <a:latin typeface="+mn-ea"/>
              </a:rPr>
              <a:t>合并</a:t>
            </a:r>
            <a:r>
              <a:rPr lang="en-US" altLang="zh-CN" sz="2000" dirty="0">
                <a:latin typeface="+mn-ea"/>
              </a:rPr>
              <a:t>topics</a:t>
            </a:r>
            <a:r>
              <a:rPr lang="zh-CN" altLang="en-US" sz="2000" dirty="0">
                <a:latin typeface="+mn-ea"/>
              </a:rPr>
              <a:t>与</a:t>
            </a:r>
            <a:r>
              <a:rPr lang="en-US" altLang="zh-CN" sz="2000" dirty="0">
                <a:latin typeface="+mn-ea"/>
              </a:rPr>
              <a:t>readme</a:t>
            </a:r>
            <a:r>
              <a:rPr lang="zh-CN" altLang="en-US" sz="2000" dirty="0">
                <a:latin typeface="+mn-ea"/>
              </a:rPr>
              <a:t>的</a:t>
            </a:r>
            <a:r>
              <a:rPr lang="en-US" altLang="zh-CN" sz="2000" dirty="0">
                <a:latin typeface="+mn-ea"/>
              </a:rPr>
              <a:t>details</a:t>
            </a:r>
            <a:r>
              <a:rPr lang="zh-CN" altLang="en-US" sz="2000" dirty="0">
                <a:latin typeface="+mn-ea"/>
              </a:rPr>
              <a:t>文件，进行去重，为悬浮框作备用</a:t>
            </a:r>
            <a:endParaRPr lang="en-US" altLang="zh-CN" sz="2000" dirty="0">
              <a:latin typeface="+mn-ea"/>
            </a:endParaRPr>
          </a:p>
          <a:p>
            <a:pPr marL="342900" indent="-342900">
              <a:buFont typeface="Arial" panose="020B0604020202020204" pitchFamily="34" charset="0"/>
              <a:buChar char="•"/>
            </a:pPr>
            <a:r>
              <a:rPr lang="zh-CN" altLang="en-US" sz="2000" dirty="0">
                <a:latin typeface="+mn-ea"/>
              </a:rPr>
              <a:t>将词云中会展示出来的技术热点存入</a:t>
            </a:r>
            <a:r>
              <a:rPr lang="en-US" altLang="zh-CN" sz="2000" b="0" dirty="0" err="1">
                <a:solidFill>
                  <a:srgbClr val="CCCCCC"/>
                </a:solidFill>
                <a:effectLst/>
                <a:latin typeface="Consolas" panose="020B0609020204030204" pitchFamily="49" charset="0"/>
              </a:rPr>
              <a:t>hoverframe</a:t>
            </a:r>
            <a:r>
              <a:rPr lang="en-US" altLang="zh-CN" sz="2000" b="0" dirty="0" err="1">
                <a:solidFill>
                  <a:srgbClr val="D4D4D4"/>
                </a:solidFill>
                <a:effectLst/>
                <a:latin typeface="Consolas" panose="020B0609020204030204" pitchFamily="49" charset="0"/>
              </a:rPr>
              <a:t>-</a:t>
            </a:r>
            <a:r>
              <a:rPr lang="en-US" altLang="zh-CN" sz="2000" b="0" dirty="0" err="1">
                <a:solidFill>
                  <a:srgbClr val="CCCCCC"/>
                </a:solidFill>
                <a:effectLst/>
                <a:latin typeface="Consolas" panose="020B0609020204030204" pitchFamily="49" charset="0"/>
              </a:rPr>
              <a:t>repo.json</a:t>
            </a:r>
            <a:endParaRPr lang="en-US" altLang="zh-CN" sz="2000" dirty="0">
              <a:latin typeface="+mn-ea"/>
            </a:endParaRPr>
          </a:p>
        </p:txBody>
      </p:sp>
    </p:spTree>
  </p:cSld>
  <p:clrMapOvr>
    <a:masterClrMapping/>
  </p:clrMapOvr>
  <p:transition spd="slow">
    <p:checke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5"/>
            <a:ext cx="12192000" cy="6858000"/>
          </a:xfrm>
          <a:prstGeom prst="rect">
            <a:avLst/>
          </a:prstGeom>
          <a:solidFill>
            <a:schemeClr val="bg1">
              <a:lumMod val="85000"/>
            </a:schemeClr>
          </a:solidFill>
          <a:ln>
            <a:noFill/>
          </a:ln>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8" name="TextBox 4"/>
          <p:cNvSpPr txBox="1"/>
          <p:nvPr/>
        </p:nvSpPr>
        <p:spPr>
          <a:xfrm>
            <a:off x="0" y="5"/>
            <a:ext cx="604867" cy="13324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latin typeface="微软雅黑" panose="020B0503020204020204" pitchFamily="34" charset="-122"/>
                <a:ea typeface="微软雅黑" panose="020B0503020204020204" pitchFamily="34" charset="-122"/>
              </a:rPr>
              <a:t>行业</a:t>
            </a:r>
            <a:r>
              <a:rPr lang="en-US" altLang="zh-CN" sz="135">
                <a:solidFill>
                  <a:schemeClr val="tx1">
                    <a:alpha val="0"/>
                  </a:schemeClr>
                </a:solidFill>
                <a:latin typeface="微软雅黑" panose="020B0503020204020204" pitchFamily="34" charset="-122"/>
                <a:ea typeface="微软雅黑" panose="020B0503020204020204" pitchFamily="34" charset="-122"/>
              </a:rPr>
              <a:t>PPT</a:t>
            </a:r>
            <a:r>
              <a:rPr lang="zh-CN" altLang="en-US" sz="135">
                <a:solidFill>
                  <a:schemeClr val="tx1">
                    <a:alpha val="0"/>
                  </a:schemeClr>
                </a:solidFill>
                <a:latin typeface="微软雅黑" panose="020B0503020204020204" pitchFamily="34" charset="-122"/>
                <a:ea typeface="微软雅黑" panose="020B0503020204020204" pitchFamily="34" charset="-122"/>
              </a:rPr>
              <a:t>模板</a:t>
            </a:r>
            <a:r>
              <a:rPr lang="en-US" altLang="zh-CN" sz="135">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35">
              <a:solidFill>
                <a:schemeClr val="tx1">
                  <a:alpha val="0"/>
                </a:schemeClr>
              </a:solidFill>
              <a:latin typeface="微软雅黑" panose="020B0503020204020204" pitchFamily="34" charset="-122"/>
              <a:ea typeface="微软雅黑" panose="020B0503020204020204" pitchFamily="34" charset="-122"/>
            </a:endParaRPr>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9"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30710" y="934407"/>
            <a:ext cx="2339102"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技术热点词云</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10" name="流程图: 决策 9"/>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3"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773711"/>
            <a:ext cx="8739095"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5.</a:t>
            </a:r>
            <a:r>
              <a:rPr lang="zh-CN" altLang="en-US" sz="2000" b="1" dirty="0">
                <a:solidFill>
                  <a:srgbClr val="FFFF00"/>
                </a:solidFill>
                <a:latin typeface="+mn-ea"/>
                <a:cs typeface="+mn-ea"/>
                <a:sym typeface="+mn-lt"/>
              </a:rPr>
              <a:t>大模型的嵌入</a:t>
            </a:r>
            <a:r>
              <a:rPr lang="zh-CN" altLang="en-US" sz="2000" b="1" dirty="0">
                <a:solidFill>
                  <a:srgbClr val="F6F9FF"/>
                </a:solidFill>
                <a:latin typeface="+mn-ea"/>
                <a:cs typeface="+mn-ea"/>
                <a:sym typeface="+mn-lt"/>
              </a:rPr>
              <a:t>实现技术热点的</a:t>
            </a:r>
            <a:r>
              <a:rPr lang="en-US" altLang="zh-CN" sz="2000" b="1" dirty="0">
                <a:solidFill>
                  <a:srgbClr val="F6F9FF"/>
                </a:solidFill>
                <a:latin typeface="+mn-ea"/>
                <a:cs typeface="+mn-ea"/>
                <a:sym typeface="+mn-lt"/>
              </a:rPr>
              <a:t>description</a:t>
            </a:r>
            <a:r>
              <a:rPr lang="zh-CN" altLang="en-US" sz="2000" b="1" dirty="0">
                <a:solidFill>
                  <a:srgbClr val="F6F9FF"/>
                </a:solidFill>
                <a:latin typeface="+mn-ea"/>
                <a:cs typeface="+mn-ea"/>
                <a:sym typeface="+mn-lt"/>
              </a:rPr>
              <a:t>（</a:t>
            </a:r>
            <a:r>
              <a:rPr lang="en-US" altLang="zh-CN" sz="2000" b="1" dirty="0">
                <a:solidFill>
                  <a:srgbClr val="F6F9FF"/>
                </a:solidFill>
                <a:latin typeface="+mn-ea"/>
                <a:cs typeface="+mn-ea"/>
                <a:sym typeface="+mn-lt"/>
              </a:rPr>
              <a:t>topics-description.py</a:t>
            </a:r>
            <a:r>
              <a:rPr lang="zh-CN" altLang="en-US" sz="2000" b="1" dirty="0">
                <a:solidFill>
                  <a:srgbClr val="F6F9FF"/>
                </a:solidFill>
                <a:latin typeface="+mn-ea"/>
                <a:cs typeface="+mn-ea"/>
                <a:sym typeface="+mn-lt"/>
              </a:rPr>
              <a:t>）</a:t>
            </a:r>
            <a:endParaRPr lang="en-US" altLang="zh-CN" sz="2000" b="1" dirty="0">
              <a:solidFill>
                <a:srgbClr val="F6F9FF"/>
              </a:solidFill>
              <a:latin typeface="+mn-ea"/>
              <a:cs typeface="+mn-ea"/>
              <a:sym typeface="+mn-lt"/>
            </a:endParaRPr>
          </a:p>
        </p:txBody>
      </p:sp>
      <p:sp>
        <p:nvSpPr>
          <p:cNvPr id="11" name="文本框 10"/>
          <p:cNvSpPr txBox="1"/>
          <p:nvPr/>
        </p:nvSpPr>
        <p:spPr>
          <a:xfrm>
            <a:off x="482592" y="2185673"/>
            <a:ext cx="10766934" cy="1911614"/>
          </a:xfrm>
          <a:prstGeom prst="rect">
            <a:avLst/>
          </a:prstGeom>
          <a:noFill/>
        </p:spPr>
        <p:txBody>
          <a:bodyPr wrap="square">
            <a:spAutoFit/>
          </a:bodyPr>
          <a:lstStyle/>
          <a:p>
            <a:pPr marL="342900" indent="-342900">
              <a:lnSpc>
                <a:spcPct val="120000"/>
              </a:lnSpc>
              <a:buFont typeface="Arial" panose="020B0604020202020204" pitchFamily="34" charset="0"/>
              <a:buChar char="•"/>
            </a:pPr>
            <a:r>
              <a:rPr lang="zh-CN" altLang="en-US" sz="2000" dirty="0">
                <a:latin typeface="Consolas" panose="020B0609020204030204" pitchFamily="49" charset="0"/>
              </a:rPr>
              <a:t>读取</a:t>
            </a:r>
            <a:r>
              <a:rPr lang="en-US" altLang="zh-CN" sz="2000" b="0" dirty="0" err="1">
                <a:solidFill>
                  <a:srgbClr val="D7BA7D"/>
                </a:solidFill>
                <a:effectLst/>
                <a:latin typeface="Consolas" panose="020B0609020204030204" pitchFamily="49" charset="0"/>
              </a:rPr>
              <a:t>h</a:t>
            </a:r>
            <a:r>
              <a:rPr lang="en-US" altLang="zh-CN" sz="2000" b="0" dirty="0" err="1">
                <a:solidFill>
                  <a:srgbClr val="D16969"/>
                </a:solidFill>
                <a:effectLst/>
                <a:latin typeface="Consolas" panose="020B0609020204030204" pitchFamily="49" charset="0"/>
              </a:rPr>
              <a:t>overframe-repo.json</a:t>
            </a:r>
            <a:r>
              <a:rPr lang="zh-CN" altLang="en-US" sz="2000" b="0" dirty="0">
                <a:solidFill>
                  <a:srgbClr val="D16969"/>
                </a:solidFill>
                <a:effectLst/>
                <a:latin typeface="Consolas" panose="020B0609020204030204" pitchFamily="49" charset="0"/>
              </a:rPr>
              <a:t>文件</a:t>
            </a:r>
            <a:endParaRPr lang="en-US" altLang="zh-CN" sz="2000" b="0" dirty="0">
              <a:solidFill>
                <a:srgbClr val="D16969"/>
              </a:solidFill>
              <a:effectLst/>
              <a:latin typeface="Consolas" panose="020B0609020204030204" pitchFamily="49" charset="0"/>
            </a:endParaRPr>
          </a:p>
          <a:p>
            <a:pPr marL="342900" indent="-342900">
              <a:lnSpc>
                <a:spcPct val="120000"/>
              </a:lnSpc>
              <a:buFont typeface="Arial" panose="020B0604020202020204" pitchFamily="34" charset="0"/>
              <a:buChar char="•"/>
            </a:pPr>
            <a:r>
              <a:rPr lang="zh-CN" altLang="en-US" sz="2000" b="0" dirty="0">
                <a:effectLst/>
                <a:latin typeface="Consolas" panose="020B0609020204030204" pitchFamily="49" charset="0"/>
              </a:rPr>
              <a:t>加载预训练的 </a:t>
            </a:r>
            <a:r>
              <a:rPr lang="en-US" altLang="zh-CN" sz="2000" b="0" dirty="0">
                <a:effectLst/>
                <a:latin typeface="Consolas" panose="020B0609020204030204" pitchFamily="49" charset="0"/>
              </a:rPr>
              <a:t>GPT-2 </a:t>
            </a:r>
            <a:r>
              <a:rPr lang="zh-CN" altLang="en-US" sz="2000" b="0" dirty="0">
                <a:effectLst/>
                <a:latin typeface="Consolas" panose="020B0609020204030204" pitchFamily="49" charset="0"/>
              </a:rPr>
              <a:t>模型和分词器</a:t>
            </a:r>
            <a:endParaRPr lang="en-US" altLang="zh-CN" sz="2000" b="0" dirty="0">
              <a:effectLst/>
              <a:latin typeface="Consolas" panose="020B0609020204030204" pitchFamily="49" charset="0"/>
            </a:endParaRPr>
          </a:p>
          <a:p>
            <a:pPr marL="342900" indent="-342900">
              <a:lnSpc>
                <a:spcPct val="120000"/>
              </a:lnSpc>
              <a:buFont typeface="Arial" panose="020B0604020202020204" pitchFamily="34" charset="0"/>
              <a:buChar char="•"/>
            </a:pPr>
            <a:r>
              <a:rPr lang="zh-CN" altLang="en-US" sz="2000" dirty="0">
                <a:latin typeface="Consolas" panose="020B0609020204030204" pitchFamily="49" charset="0"/>
              </a:rPr>
              <a:t>提供查询的文本，对输入文本进行编码，利用内置大模型</a:t>
            </a:r>
            <a:r>
              <a:rPr lang="en-US" altLang="zh-CN" sz="2000" b="0" dirty="0">
                <a:solidFill>
                  <a:srgbClr val="CE9178"/>
                </a:solidFill>
                <a:effectLst/>
                <a:latin typeface="Consolas" panose="020B0609020204030204" pitchFamily="49" charset="0"/>
              </a:rPr>
              <a:t>“gpt2”</a:t>
            </a:r>
            <a:r>
              <a:rPr lang="zh-CN" altLang="en-US" sz="2000" b="0" dirty="0">
                <a:effectLst/>
                <a:latin typeface="Consolas" panose="020B0609020204030204" pitchFamily="49" charset="0"/>
              </a:rPr>
              <a:t>生成每个技术热点的简要介绍</a:t>
            </a:r>
            <a:endParaRPr lang="en-US" altLang="zh-CN" sz="2000" b="0" dirty="0">
              <a:effectLst/>
              <a:latin typeface="Consolas" panose="020B0609020204030204" pitchFamily="49" charset="0"/>
            </a:endParaRPr>
          </a:p>
          <a:p>
            <a:pPr marL="342900" indent="-342900">
              <a:lnSpc>
                <a:spcPct val="120000"/>
              </a:lnSpc>
              <a:buFont typeface="Arial" panose="020B0604020202020204" pitchFamily="34" charset="0"/>
              <a:buChar char="•"/>
            </a:pPr>
            <a:r>
              <a:rPr lang="zh-CN" altLang="en-US" sz="2000" dirty="0">
                <a:latin typeface="Consolas" panose="020B0609020204030204" pitchFamily="49" charset="0"/>
              </a:rPr>
              <a:t>获取</a:t>
            </a:r>
            <a:r>
              <a:rPr lang="en-US" altLang="zh-CN" sz="2000" dirty="0">
                <a:latin typeface="Consolas" panose="020B0609020204030204" pitchFamily="49" charset="0"/>
              </a:rPr>
              <a:t>description</a:t>
            </a:r>
            <a:r>
              <a:rPr lang="zh-CN" altLang="en-US" sz="2000" dirty="0">
                <a:latin typeface="Consolas" panose="020B0609020204030204" pitchFamily="49" charset="0"/>
              </a:rPr>
              <a:t>并存入</a:t>
            </a:r>
            <a:r>
              <a:rPr lang="en-US" altLang="zh-CN" sz="2000" b="0" dirty="0" err="1">
                <a:solidFill>
                  <a:srgbClr val="CE9178"/>
                </a:solidFill>
                <a:effectLst/>
                <a:latin typeface="Consolas" panose="020B0609020204030204" pitchFamily="49" charset="0"/>
              </a:rPr>
              <a:t>fetch_topic-description.json</a:t>
            </a:r>
            <a:endParaRPr lang="en-US" altLang="zh-CN" sz="2000" b="0" dirty="0">
              <a:solidFill>
                <a:srgbClr val="CCCCCC"/>
              </a:solidFill>
              <a:effectLst/>
              <a:latin typeface="Consolas" panose="020B0609020204030204" pitchFamily="49" charset="0"/>
            </a:endParaRPr>
          </a:p>
        </p:txBody>
      </p:sp>
      <p:sp>
        <p:nvSpPr>
          <p:cNvPr id="6"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10890" y="4598762"/>
            <a:ext cx="8739095"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6.</a:t>
            </a:r>
            <a:r>
              <a:rPr lang="zh-CN" altLang="en-US" sz="2000" b="1" dirty="0">
                <a:solidFill>
                  <a:srgbClr val="F6F9FF"/>
                </a:solidFill>
                <a:latin typeface="+mn-ea"/>
                <a:cs typeface="+mn-ea"/>
                <a:sym typeface="+mn-lt"/>
              </a:rPr>
              <a:t>交互式词云图的实现（</a:t>
            </a:r>
            <a:r>
              <a:rPr lang="en-US" altLang="zh-CN" sz="2000" b="1" dirty="0">
                <a:solidFill>
                  <a:srgbClr val="F6F9FF"/>
                </a:solidFill>
                <a:latin typeface="+mn-ea"/>
                <a:cs typeface="+mn-ea"/>
                <a:sym typeface="+mn-lt"/>
              </a:rPr>
              <a:t>wc.html</a:t>
            </a:r>
            <a:r>
              <a:rPr lang="zh-CN" altLang="en-US" sz="2000" b="1" dirty="0">
                <a:solidFill>
                  <a:srgbClr val="F6F9FF"/>
                </a:solidFill>
                <a:latin typeface="+mn-ea"/>
                <a:cs typeface="+mn-ea"/>
                <a:sym typeface="+mn-lt"/>
              </a:rPr>
              <a:t>）</a:t>
            </a:r>
            <a:endParaRPr lang="en-US" altLang="zh-CN" sz="2000" b="1" dirty="0">
              <a:solidFill>
                <a:srgbClr val="F6F9FF"/>
              </a:solidFill>
              <a:latin typeface="+mn-ea"/>
              <a:cs typeface="+mn-ea"/>
              <a:sym typeface="+mn-lt"/>
            </a:endParaRPr>
          </a:p>
        </p:txBody>
      </p:sp>
      <p:sp>
        <p:nvSpPr>
          <p:cNvPr id="12" name="文本框 11"/>
          <p:cNvSpPr txBox="1"/>
          <p:nvPr/>
        </p:nvSpPr>
        <p:spPr>
          <a:xfrm>
            <a:off x="510890" y="5061055"/>
            <a:ext cx="10766934" cy="804644"/>
          </a:xfrm>
          <a:prstGeom prst="rect">
            <a:avLst/>
          </a:prstGeom>
          <a:noFill/>
        </p:spPr>
        <p:txBody>
          <a:bodyPr wrap="square">
            <a:spAutoFit/>
          </a:bodyPr>
          <a:lstStyle/>
          <a:p>
            <a:pPr marL="342900" indent="-342900">
              <a:lnSpc>
                <a:spcPct val="120000"/>
              </a:lnSpc>
              <a:buFont typeface="Arial" panose="020B0604020202020204" pitchFamily="34" charset="0"/>
              <a:buChar char="•"/>
            </a:pPr>
            <a:r>
              <a:rPr lang="zh-CN" altLang="en-US" sz="2000" dirty="0">
                <a:latin typeface="Consolas" panose="020B0609020204030204" pitchFamily="49" charset="0"/>
              </a:rPr>
              <a:t>使用</a:t>
            </a:r>
            <a:r>
              <a:rPr lang="en-US" altLang="zh-CN" sz="2000" dirty="0">
                <a:latin typeface="Consolas" panose="020B0609020204030204" pitchFamily="49" charset="0"/>
              </a:rPr>
              <a:t>html</a:t>
            </a:r>
            <a:r>
              <a:rPr lang="zh-CN" altLang="en-US" sz="2000" dirty="0">
                <a:latin typeface="Consolas" panose="020B0609020204030204" pitchFamily="49" charset="0"/>
              </a:rPr>
              <a:t>语言将程序写入网页</a:t>
            </a:r>
            <a:endParaRPr lang="en-US" altLang="zh-CN" sz="2000" dirty="0">
              <a:latin typeface="Consolas" panose="020B0609020204030204" pitchFamily="49" charset="0"/>
            </a:endParaRPr>
          </a:p>
          <a:p>
            <a:pPr marL="342900" indent="-342900">
              <a:lnSpc>
                <a:spcPct val="120000"/>
              </a:lnSpc>
              <a:buFont typeface="Arial" panose="020B0604020202020204" pitchFamily="34" charset="0"/>
              <a:buChar char="•"/>
            </a:pPr>
            <a:r>
              <a:rPr lang="zh-CN" altLang="en-US" sz="2000" b="0" dirty="0">
                <a:effectLst/>
                <a:latin typeface="Consolas" panose="020B0609020204030204" pitchFamily="49" charset="0"/>
              </a:rPr>
              <a:t>利用</a:t>
            </a:r>
            <a:r>
              <a:rPr lang="en-US" altLang="zh-CN" sz="2000" b="0" dirty="0" err="1">
                <a:effectLst/>
                <a:latin typeface="Consolas" panose="020B0609020204030204" pitchFamily="49" charset="0"/>
              </a:rPr>
              <a:t>vercel</a:t>
            </a:r>
            <a:r>
              <a:rPr lang="zh-CN" altLang="en-US" sz="2000" b="0" dirty="0">
                <a:effectLst/>
                <a:latin typeface="Consolas" panose="020B0609020204030204" pitchFamily="49" charset="0"/>
              </a:rPr>
              <a:t>生成可插入大屏的网页版词云</a:t>
            </a:r>
            <a:endParaRPr lang="en-US" altLang="zh-CN" sz="2000" b="0" dirty="0">
              <a:effectLst/>
              <a:latin typeface="Consolas" panose="020B0609020204030204" pitchFamily="49" charset="0"/>
            </a:endParaRPr>
          </a:p>
        </p:txBody>
      </p:sp>
    </p:spTree>
  </p:cSld>
  <p:clrMapOvr>
    <a:masterClrMapping/>
  </p:clrMapOvr>
  <p:transition spd="slow">
    <p:checke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7"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8" name="文本框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文本框 1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784686" y="2108948"/>
            <a:ext cx="4622620" cy="10147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FIVE</a:t>
            </a:r>
            <a:endParaRPr lang="zh-CN" altLang="en-US" sz="6000" b="1" dirty="0">
              <a:latin typeface="Times New Roman" panose="02020603050405020304" pitchFamily="18" charset="0"/>
              <a:cs typeface="Times New Roman" panose="02020603050405020304" pitchFamily="18" charset="0"/>
            </a:endParaRPr>
          </a:p>
        </p:txBody>
      </p:sp>
      <p:sp>
        <p:nvSpPr>
          <p:cNvPr id="12" name="文本框 1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529338" y="3432629"/>
            <a:ext cx="7133317"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项目意义与实际应用</a:t>
            </a:r>
            <a:endParaRPr lang="zh-CN" altLang="en-US" sz="6000" b="1" dirty="0"/>
          </a:p>
        </p:txBody>
      </p:sp>
      <p:sp>
        <p:nvSpPr>
          <p:cNvPr id="13" name="流程图: 决策 12"/>
          <p:cNvSpPr/>
          <p:nvPr/>
        </p:nvSpPr>
        <p:spPr>
          <a:xfrm>
            <a:off x="5807195" y="1524173"/>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
        <p:nvSpPr>
          <p:cNvPr id="14"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2140562" y="4533859"/>
            <a:ext cx="8194083"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Project Significance and Practical Application</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pacit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5C33E6">
                  <a:alpha val="70000"/>
                </a:srgbClr>
              </a:gs>
              <a:gs pos="100000">
                <a:srgbClr val="C32B48">
                  <a:alpha val="7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8"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19" name="文本框 1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22"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983125"/>
            <a:ext cx="574516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全球开源项目多维度健康评估可视化</a:t>
            </a:r>
            <a:endParaRPr lang="zh-CN" altLang="zh-CN" sz="2800" dirty="0">
              <a:solidFill>
                <a:srgbClr val="F6F9FF"/>
              </a:solidFill>
              <a:latin typeface="+mn-ea"/>
              <a:cs typeface="+mn-ea"/>
              <a:sym typeface="+mn-lt"/>
            </a:endParaRPr>
          </a:p>
        </p:txBody>
      </p:sp>
      <p:sp>
        <p:nvSpPr>
          <p:cNvPr id="23"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1616033"/>
            <a:ext cx="11537687" cy="4986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通过开源项目健康度可视化大屏，全球开发者能够直观地看到各个地区、国家的开源项目分布，并从宏观和微观层面快速、清晰地了解开源项目的整体情况。</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推动全球地区协作</a:t>
            </a:r>
            <a:endParaRPr lang="en-US" altLang="zh-CN" b="1" dirty="0">
              <a:latin typeface="+mn-ea"/>
            </a:endParaRPr>
          </a:p>
          <a:p>
            <a:pPr indent="457200">
              <a:lnSpc>
                <a:spcPct val="150000"/>
              </a:lnSpc>
            </a:pPr>
            <a:r>
              <a:rPr lang="zh-CN" altLang="en-US" dirty="0">
                <a:latin typeface="+mn-ea"/>
              </a:rPr>
              <a:t>对项目健康度的评估，能够推动全球开源生态的健康竞争与协作，推动全球范围内技术合作和资源共享。对于国家或地区的技术发展政策制定者，也可以借此了解本地开源生态的优势与不足，制定更具针对性的支持政策。</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提高项目管理与决策的科学性</a:t>
            </a:r>
            <a:endParaRPr lang="en-US" altLang="zh-CN" b="1" dirty="0">
              <a:latin typeface="+mn-ea"/>
            </a:endParaRPr>
          </a:p>
          <a:p>
            <a:pPr indent="457200">
              <a:lnSpc>
                <a:spcPct val="150000"/>
              </a:lnSpc>
            </a:pPr>
            <a:r>
              <a:rPr lang="zh-CN" altLang="en-US" dirty="0">
                <a:latin typeface="+mn-ea"/>
              </a:rPr>
              <a:t>项目健康度的评估为项目维护者提供了具体的改进方向。对于企业和开发团队而言，代码质量、活跃度等指标帮助项目负责人清晰地看到需要加强的方面，同时为项目决策提供量化的依据，从而减少管理决策的不确定性，提高资源分配的效率。</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推动技术创新与社区协作创新</a:t>
            </a:r>
            <a:endParaRPr lang="en-US" altLang="zh-CN" b="1" dirty="0">
              <a:latin typeface="+mn-ea"/>
            </a:endParaRPr>
          </a:p>
          <a:p>
            <a:pPr indent="457200">
              <a:lnSpc>
                <a:spcPct val="150000"/>
              </a:lnSpc>
            </a:pPr>
            <a:r>
              <a:rPr lang="zh-CN" altLang="en-US" dirty="0">
                <a:latin typeface="+mn-ea"/>
              </a:rPr>
              <a:t>项目健康度更是一个促进创新的动力源泉。通过对代码质量等指标的综合分析，开发者可以根据健康度报告调整、创新开发策略。同时也促进了跨国、跨领域的合作，使得全球开发者可以共同推动技术创新。</a:t>
            </a:r>
            <a:endParaRPr lang="zh-CN" altLang="en-US" dirty="0">
              <a:latin typeface="+mn-ea"/>
            </a:endParaRPr>
          </a:p>
        </p:txBody>
      </p:sp>
    </p:spTree>
  </p:cSld>
  <p:clrMapOvr>
    <a:masterClrMapping/>
  </p:clrMapOvr>
  <p:transition spd="slow">
    <p:push/>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 name="Opacity Layer"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C32B48">
                  <a:alpha val="0"/>
                </a:srgbClr>
              </a:gs>
              <a:gs pos="100000">
                <a:srgbClr val="D91084">
                  <a:alpha val="4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7822" y="1192071"/>
            <a:ext cx="3231654"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正向激励与双向对比</a:t>
            </a:r>
            <a:endParaRPr lang="zh-CN" altLang="zh-CN" sz="2800" b="1" dirty="0">
              <a:solidFill>
                <a:srgbClr val="F6F9FF"/>
              </a:solidFill>
              <a:latin typeface="+mn-ea"/>
              <a:cs typeface="+mn-ea"/>
              <a:sym typeface="+mn-lt"/>
            </a:endParaRPr>
          </a:p>
        </p:txBody>
      </p:sp>
      <p:sp>
        <p:nvSpPr>
          <p:cNvPr id="7"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7822" y="1892446"/>
            <a:ext cx="8562978" cy="4154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通过对开源项目健康度的监控，以表格形式对优质项目突出展示，为优秀项目提供了一种正向激励机制。当某个项目被检测出健康度较高时，能够吸引更多优秀开发者参与项目后续开发、完善等工作，提高优秀贡献者的数量与质量。这种正向循环有助于优秀项目不断发展壮大，同时也有助于提升整个开源社区生态的活跃度，汇聚更多的智慧和力量来共同推动开源技术的进步，推动整个开源生态良性发展。</a:t>
            </a:r>
            <a:endParaRPr lang="en-US" altLang="zh-CN" dirty="0">
              <a:latin typeface="+mn-ea"/>
            </a:endParaRPr>
          </a:p>
          <a:p>
            <a:pPr indent="457200">
              <a:lnSpc>
                <a:spcPct val="150000"/>
              </a:lnSpc>
            </a:pPr>
            <a:r>
              <a:rPr lang="zh-CN" altLang="en-US" dirty="0">
                <a:latin typeface="+mn-ea"/>
              </a:rPr>
              <a:t>按健康度评分对开源项目进行降序展示，方便快速对比多个项目的整体健康状况，了解当前全球开源项目健康度断层情况等信息；将中国与世界这两个维度对比，了解当前中国在开源方面的不足与劣势，</a:t>
            </a:r>
            <a:r>
              <a:rPr lang="zh-CN" altLang="en-US" dirty="0">
                <a:latin typeface="+mn-ea"/>
                <a:sym typeface="+mn-ea"/>
              </a:rPr>
              <a:t>推动后续开源项目的改进，提高国内开源项目的竞争力和质量。</a:t>
            </a:r>
            <a:r>
              <a:rPr lang="zh-CN" altLang="en-US" dirty="0">
                <a:latin typeface="+mn-ea"/>
              </a:rPr>
              <a:t>健康度较高的项目通常代表着良好的管理、稳定的开发周期以及活跃的社区氛围。</a:t>
            </a:r>
            <a:endParaRPr lang="zh-CN" altLang="en-US" dirty="0">
              <a:latin typeface="+mn-ea"/>
            </a:endParaRPr>
          </a:p>
        </p:txBody>
      </p:sp>
      <p:grpSp>
        <p:nvGrpSpPr>
          <p:cNvPr id="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2102413"/>
            <a:ext cx="1281860" cy="3080018"/>
            <a:chOff x="0" y="0"/>
            <a:chExt cx="1905000" cy="4577282"/>
          </a:xfrm>
        </p:grpSpPr>
        <p:sp>
          <p:nvSpPr>
            <p:cNvPr id="9" name="Rounded Rectangle"/>
            <p:cNvSpPr/>
            <p:nvPr/>
          </p:nvSpPr>
          <p:spPr>
            <a:xfrm>
              <a:off x="0" y="0"/>
              <a:ext cx="1905000" cy="1905000"/>
            </a:xfrm>
            <a:prstGeom prst="roundRect">
              <a:avLst>
                <a:gd name="adj" fmla="val 6667"/>
              </a:avLst>
            </a:prstGeom>
            <a:noFill/>
            <a:ln w="25400" cap="flat">
              <a:solidFill>
                <a:srgbClr val="1AAEC7"/>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nvGrpSpPr>
            <p:cNvPr id="10" name="Group"/>
            <p:cNvGrpSpPr/>
            <p:nvPr/>
          </p:nvGrpSpPr>
          <p:grpSpPr>
            <a:xfrm>
              <a:off x="117523" y="1073150"/>
              <a:ext cx="1669964" cy="3504132"/>
              <a:chOff x="-299037" y="749300"/>
              <a:chExt cx="1669963" cy="3504132"/>
            </a:xfrm>
          </p:grpSpPr>
          <p:sp>
            <p:nvSpPr>
              <p:cNvPr id="11" name="Shape"/>
              <p:cNvSpPr/>
              <p:nvPr/>
            </p:nvSpPr>
            <p:spPr>
              <a:xfrm>
                <a:off x="276906" y="3694633"/>
                <a:ext cx="558799" cy="558799"/>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2" name="Target"/>
              <p:cNvSpPr txBox="1">
                <a:spLocks noChangeArrowheads="1"/>
              </p:cNvSpPr>
              <p:nvPr/>
            </p:nvSpPr>
            <p:spPr bwMode="auto">
              <a:xfrm>
                <a:off x="-299037" y="749300"/>
                <a:ext cx="1669963"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latin typeface="+mn-ea"/>
                    <a:cs typeface="+mn-ea"/>
                    <a:sym typeface="+mn-lt"/>
                  </a:rPr>
                  <a:t>激励</a:t>
                </a:r>
                <a:r>
                  <a:rPr lang="en-US" altLang="zh-CN" b="1" dirty="0">
                    <a:solidFill>
                      <a:srgbClr val="F6F9FF"/>
                    </a:solidFill>
                    <a:latin typeface="+mn-ea"/>
                    <a:cs typeface="+mn-ea"/>
                    <a:sym typeface="+mn-lt"/>
                  </a:rPr>
                  <a:t>&amp;</a:t>
                </a:r>
                <a:r>
                  <a:rPr lang="zh-CN" altLang="en-US" b="1" dirty="0">
                    <a:solidFill>
                      <a:srgbClr val="F6F9FF"/>
                    </a:solidFill>
                    <a:latin typeface="+mn-ea"/>
                    <a:cs typeface="+mn-ea"/>
                    <a:sym typeface="+mn-lt"/>
                  </a:rPr>
                  <a:t>对比</a:t>
                </a:r>
                <a:endParaRPr lang="zh-CN" altLang="zh-CN" b="1" dirty="0">
                  <a:solidFill>
                    <a:srgbClr val="F6F9FF"/>
                  </a:solidFill>
                  <a:latin typeface="+mn-ea"/>
                  <a:cs typeface="+mn-ea"/>
                  <a:sym typeface="+mn-lt"/>
                </a:endParaRPr>
              </a:p>
            </p:txBody>
          </p:sp>
        </p:grpSp>
      </p:grpSp>
      <p:grpSp>
        <p:nvGrpSpPr>
          <p:cNvPr id="13"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3335901"/>
            <a:ext cx="1281860" cy="1281860"/>
            <a:chOff x="0" y="0"/>
            <a:chExt cx="1905000" cy="1905000"/>
          </a:xfrm>
        </p:grpSpPr>
        <p:sp>
          <p:nvSpPr>
            <p:cNvPr id="17" name="Option"/>
            <p:cNvSpPr txBox="1">
              <a:spLocks noChangeArrowheads="1"/>
            </p:cNvSpPr>
            <p:nvPr/>
          </p:nvSpPr>
          <p:spPr bwMode="auto">
            <a:xfrm>
              <a:off x="609457" y="1073148"/>
              <a:ext cx="686092"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预警</a:t>
              </a:r>
              <a:endParaRPr lang="zh-CN" altLang="zh-CN" b="1" dirty="0">
                <a:solidFill>
                  <a:srgbClr val="F6F9FF"/>
                </a:solidFill>
                <a:cs typeface="+mn-ea"/>
                <a:sym typeface="+mn-lt"/>
              </a:endParaRPr>
            </a:p>
          </p:txBody>
        </p:sp>
        <p:sp>
          <p:nvSpPr>
            <p:cNvPr id="15"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1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868926"/>
            <a:ext cx="1281860" cy="1281860"/>
            <a:chOff x="0" y="0"/>
            <a:chExt cx="1905000" cy="1905000"/>
          </a:xfrm>
        </p:grpSpPr>
        <p:sp>
          <p:nvSpPr>
            <p:cNvPr id="22" name="Layers"/>
            <p:cNvSpPr txBox="1">
              <a:spLocks noChangeArrowheads="1"/>
            </p:cNvSpPr>
            <p:nvPr/>
          </p:nvSpPr>
          <p:spPr bwMode="auto">
            <a:xfrm>
              <a:off x="437936" y="1073149"/>
              <a:ext cx="1029135"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可视化</a:t>
              </a:r>
              <a:endParaRPr lang="zh-CN" altLang="zh-CN" b="1" dirty="0">
                <a:solidFill>
                  <a:srgbClr val="F6F9FF"/>
                </a:solidFill>
                <a:cs typeface="+mn-ea"/>
                <a:sym typeface="+mn-lt"/>
              </a:endParaRPr>
            </a:p>
          </p:txBody>
        </p:sp>
        <p:sp>
          <p:nvSpPr>
            <p:cNvPr id="20"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24"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6247" y="2382287"/>
            <a:ext cx="1281860" cy="3468961"/>
            <a:chOff x="0" y="-3250298"/>
            <a:chExt cx="1905000" cy="5155298"/>
          </a:xfrm>
        </p:grpSpPr>
        <p:grpSp>
          <p:nvGrpSpPr>
            <p:cNvPr id="25" name="Group"/>
            <p:cNvGrpSpPr/>
            <p:nvPr/>
          </p:nvGrpSpPr>
          <p:grpSpPr>
            <a:xfrm>
              <a:off x="609457" y="-3250298"/>
              <a:ext cx="686091" cy="4735101"/>
              <a:chOff x="185886" y="-3574148"/>
              <a:chExt cx="686090" cy="4735101"/>
            </a:xfrm>
          </p:grpSpPr>
          <p:sp>
            <p:nvSpPr>
              <p:cNvPr id="27" name="Shape"/>
              <p:cNvSpPr/>
              <p:nvPr/>
            </p:nvSpPr>
            <p:spPr>
              <a:xfrm>
                <a:off x="262347" y="-3574148"/>
                <a:ext cx="558798" cy="558800"/>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28" name="Layers"/>
              <p:cNvSpPr txBox="1">
                <a:spLocks noChangeArrowheads="1"/>
              </p:cNvSpPr>
              <p:nvPr/>
            </p:nvSpPr>
            <p:spPr bwMode="auto">
              <a:xfrm>
                <a:off x="185886" y="749299"/>
                <a:ext cx="686090"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趋势</a:t>
                </a:r>
                <a:endParaRPr lang="zh-CN" altLang="zh-CN" b="1" dirty="0">
                  <a:solidFill>
                    <a:srgbClr val="F6F9FF"/>
                  </a:solidFill>
                  <a:cs typeface="+mn-ea"/>
                  <a:sym typeface="+mn-lt"/>
                </a:endParaRPr>
              </a:p>
            </p:txBody>
          </p:sp>
        </p:grpSp>
        <p:sp>
          <p:nvSpPr>
            <p:cNvPr id="26"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sp>
        <p:nvSpPr>
          <p:cNvPr id="35" name="Shape"/>
          <p:cNvSpPr/>
          <p:nvPr/>
        </p:nvSpPr>
        <p:spPr>
          <a:xfrm>
            <a:off x="10377077" y="1111261"/>
            <a:ext cx="430042" cy="402513"/>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36" name="Layers"/>
          <p:cNvSpPr txBox="1">
            <a:spLocks noChangeArrowheads="1"/>
          </p:cNvSpPr>
          <p:nvPr/>
        </p:nvSpPr>
        <p:spPr bwMode="auto">
          <a:xfrm>
            <a:off x="9508467" y="6361775"/>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37" name="Layers"/>
          <p:cNvSpPr txBox="1">
            <a:spLocks noChangeArrowheads="1"/>
          </p:cNvSpPr>
          <p:nvPr/>
        </p:nvSpPr>
        <p:spPr bwMode="auto">
          <a:xfrm>
            <a:off x="11428148" y="626309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38" name="Layers"/>
          <p:cNvSpPr txBox="1">
            <a:spLocks noChangeArrowheads="1"/>
          </p:cNvSpPr>
          <p:nvPr/>
        </p:nvSpPr>
        <p:spPr bwMode="auto">
          <a:xfrm>
            <a:off x="11335204" y="37308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39" name="Layers"/>
          <p:cNvSpPr txBox="1">
            <a:spLocks noChangeArrowheads="1"/>
          </p:cNvSpPr>
          <p:nvPr/>
        </p:nvSpPr>
        <p:spPr bwMode="auto">
          <a:xfrm>
            <a:off x="9288335" y="266401"/>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40"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0417796" y="3566986"/>
            <a:ext cx="355600" cy="430887"/>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7"/>
                  <a:pt x="6746" y="15709"/>
                  <a:pt x="10800" y="15709"/>
                </a:cubicBezTo>
                <a:cubicBezTo>
                  <a:pt x="14856" y="15709"/>
                  <a:pt x="18345" y="14966"/>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39"/>
                  <a:pt x="6000" y="6873"/>
                </a:cubicBezTo>
                <a:cubicBezTo>
                  <a:pt x="6000" y="5232"/>
                  <a:pt x="7237"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39"/>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6"/>
                  <a:pt x="11462" y="2945"/>
                  <a:pt x="10800" y="2945"/>
                </a:cubicBezTo>
                <a:cubicBezTo>
                  <a:pt x="10138" y="2945"/>
                  <a:pt x="9600" y="2506"/>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rgbClr val="F6F9FF"/>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1" name="Shape"/>
          <p:cNvSpPr/>
          <p:nvPr/>
        </p:nvSpPr>
        <p:spPr>
          <a:xfrm rot="5980169">
            <a:off x="9501782" y="67291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2" name="Shape"/>
          <p:cNvSpPr/>
          <p:nvPr/>
        </p:nvSpPr>
        <p:spPr>
          <a:xfrm rot="5162457" flipV="1">
            <a:off x="11301430" y="696257"/>
            <a:ext cx="358335" cy="33282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3" name="Shape"/>
          <p:cNvSpPr/>
          <p:nvPr/>
        </p:nvSpPr>
        <p:spPr>
          <a:xfrm rot="9986066">
            <a:off x="9635044" y="595146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5" name="Shape"/>
          <p:cNvSpPr/>
          <p:nvPr/>
        </p:nvSpPr>
        <p:spPr>
          <a:xfrm rot="21444496" flipV="1">
            <a:off x="11313537" y="5648114"/>
            <a:ext cx="571951" cy="51371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Tree>
  </p:cSld>
  <p:clrMapOvr>
    <a:masterClrMapping/>
  </p:clrMapOvr>
  <p:transition spd="slow">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pacit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5C33E6">
                  <a:alpha val="70000"/>
                </a:srgbClr>
              </a:gs>
              <a:gs pos="100000">
                <a:srgbClr val="C32B48">
                  <a:alpha val="7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5"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269784"/>
            <a:ext cx="5515934"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预警机制保障开源社区可持续发展</a:t>
            </a:r>
            <a:endParaRPr lang="zh-CN" altLang="zh-CN" sz="2800" b="1" dirty="0">
              <a:solidFill>
                <a:srgbClr val="F6F9FF"/>
              </a:solidFill>
              <a:latin typeface="+mn-ea"/>
              <a:cs typeface="+mn-ea"/>
              <a:sym typeface="+mn-lt"/>
            </a:endParaRPr>
          </a:p>
        </p:txBody>
      </p:sp>
      <p:sp>
        <p:nvSpPr>
          <p:cNvPr id="6"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2395255"/>
            <a:ext cx="11167594" cy="3323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随着开源技术发展，越来越多的开发者和企业开始参与开源项目，这种参与不仅推动了技术创新，但也造成了开源项目的质量、活跃度和稳定性参差不齐的问题。而开源项目的健康状况直接关乎开源社区能否持续良好地发展以及能否不断推动技术创新。</a:t>
            </a:r>
            <a:endParaRPr lang="zh-CN" altLang="en-US" dirty="0">
              <a:latin typeface="+mn-ea"/>
            </a:endParaRPr>
          </a:p>
          <a:p>
            <a:pPr indent="457200">
              <a:lnSpc>
                <a:spcPct val="150000"/>
              </a:lnSpc>
            </a:pPr>
            <a:r>
              <a:rPr lang="zh-CN" altLang="en-US" dirty="0">
                <a:latin typeface="+mn-ea"/>
                <a:sym typeface="+mn-ea"/>
              </a:rPr>
              <a:t>实时监测开源项目的健康度变化，根据不同维度，及时监测到风险项目，为开发者和项目管理者提供有力的反馈，帮助他们在问题恶化前采取干预措施。这种高效、动态的监控与预警机制有助于降低项目失败的风险，并在社区中形成一种积极主动的文化，鼓励早期解决潜在问题，采取针对性的解决措施来改善项目健康度，提升整体项目质量。同时也促进了开源社区生态的可持续发展。</a:t>
            </a:r>
            <a:endParaRPr lang="zh-CN" altLang="en-US" dirty="0">
              <a:latin typeface="+mn-ea"/>
            </a:endParaRPr>
          </a:p>
          <a:p>
            <a:pPr indent="457200">
              <a:lnSpc>
                <a:spcPct val="150000"/>
              </a:lnSpc>
            </a:pPr>
            <a:endParaRPr lang="zh-CN" altLang="en-US" dirty="0">
              <a:latin typeface="+mn-ea"/>
            </a:endParaRPr>
          </a:p>
        </p:txBody>
      </p:sp>
    </p:spTree>
  </p:cSld>
  <p:clrMapOvr>
    <a:masterClrMapping/>
  </p:clrMapOvr>
  <p:transition spd="slow">
    <p:push/>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 name="Opacity Layer"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C32B48">
                  <a:alpha val="0"/>
                </a:srgbClr>
              </a:gs>
              <a:gs pos="100000">
                <a:srgbClr val="D91084">
                  <a:alpha val="4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20"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21215" y="1209000"/>
            <a:ext cx="646330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技术热点洞察助力我国开源项目方向探索</a:t>
            </a:r>
            <a:endParaRPr lang="zh-CN" altLang="zh-CN" sz="2800" dirty="0">
              <a:solidFill>
                <a:srgbClr val="F6F9FF"/>
              </a:solidFill>
              <a:latin typeface="+mn-ea"/>
              <a:cs typeface="+mn-ea"/>
              <a:sym typeface="+mn-lt"/>
            </a:endParaRPr>
          </a:p>
        </p:txBody>
      </p:sp>
      <p:sp>
        <p:nvSpPr>
          <p:cNvPr id="21"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21215" y="2020588"/>
            <a:ext cx="8870452" cy="4154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微软雅黑" panose="020B0503020204020204" pitchFamily="34" charset="-122"/>
                <a:ea typeface="微软雅黑" panose="020B0503020204020204" pitchFamily="34" charset="-122"/>
              </a:rPr>
              <a:t>技术热点动态词云，展示当前全球最流行的开源技术领域，帮助国内开发者聚焦全球前沿技术和流行趋势。对于开发者及其团队来说，将该技术相关项目列表与技术关键词结合，能够更好地了解相关技术热点在实际项目中的应用情况，助力决策是否参与运用某些技术的项目开发，或指导技术选型，进而为我国的开源项目与社区提供极具参考价值的方向性建议。</a:t>
            </a:r>
            <a:endParaRPr lang="zh-CN" altLang="en-US" dirty="0">
              <a:latin typeface="微软雅黑" panose="020B0503020204020204" pitchFamily="34" charset="-122"/>
              <a:ea typeface="微软雅黑" panose="020B0503020204020204" pitchFamily="34" charset="-122"/>
            </a:endParaRPr>
          </a:p>
          <a:p>
            <a:pPr indent="457200">
              <a:lnSpc>
                <a:spcPct val="150000"/>
              </a:lnSpc>
            </a:pPr>
            <a:r>
              <a:rPr lang="zh-CN" altLang="en-US" dirty="0">
                <a:latin typeface="微软雅黑" panose="020B0503020204020204" pitchFamily="34" charset="-122"/>
                <a:ea typeface="微软雅黑" panose="020B0503020204020204" pitchFamily="34" charset="-122"/>
              </a:rPr>
              <a:t>同时，结合对全球开源项目健康度全面深入的了解，从中总结出当前全球开源领域的主流技术栈趋势以及优秀项目的特点和共性。我国的开源项目和社区发展可以借鉴国际上的先进经验，</a:t>
            </a:r>
            <a:r>
              <a:rPr lang="zh-CN" altLang="zh-CN" kern="100" dirty="0">
                <a:latin typeface="微软雅黑" panose="020B0503020204020204" pitchFamily="34" charset="-122"/>
                <a:ea typeface="微软雅黑" panose="020B0503020204020204" pitchFamily="34" charset="-122"/>
                <a:cs typeface="Times New Roman" panose="02020603050405020304" pitchFamily="18" charset="0"/>
              </a:rPr>
              <a:t>快速补齐短板，</a:t>
            </a:r>
            <a:r>
              <a:rPr lang="zh-CN" altLang="en-US" dirty="0">
                <a:latin typeface="微软雅黑" panose="020B0503020204020204" pitchFamily="34" charset="-122"/>
                <a:ea typeface="微软雅黑" panose="020B0503020204020204" pitchFamily="34" charset="-122"/>
              </a:rPr>
              <a:t>结合自身实际情况，找准发展路径，提升参与度，更好地融入全球开源生态，提升我国在国际开源领域的影响力和话语权，助力中国跻身全球开源前列。</a:t>
            </a:r>
            <a:endParaRPr lang="en-US" altLang="zh-CN" dirty="0">
              <a:latin typeface="微软雅黑" panose="020B0503020204020204" pitchFamily="34" charset="-122"/>
              <a:ea typeface="微软雅黑" panose="020B0503020204020204" pitchFamily="34" charset="-122"/>
            </a:endParaRPr>
          </a:p>
        </p:txBody>
      </p:sp>
      <p:grpSp>
        <p:nvGrpSpPr>
          <p:cNvPr id="3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2102413"/>
            <a:ext cx="1281860" cy="3080018"/>
            <a:chOff x="0" y="0"/>
            <a:chExt cx="1905000" cy="4577282"/>
          </a:xfrm>
        </p:grpSpPr>
        <p:sp>
          <p:nvSpPr>
            <p:cNvPr id="39" name="Rounded Rectangle"/>
            <p:cNvSpPr/>
            <p:nvPr/>
          </p:nvSpPr>
          <p:spPr>
            <a:xfrm>
              <a:off x="0" y="0"/>
              <a:ext cx="1905000" cy="1905000"/>
            </a:xfrm>
            <a:prstGeom prst="roundRect">
              <a:avLst>
                <a:gd name="adj" fmla="val 6667"/>
              </a:avLst>
            </a:prstGeom>
            <a:noFill/>
            <a:ln w="25400" cap="flat">
              <a:solidFill>
                <a:schemeClr val="tx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nvGrpSpPr>
            <p:cNvPr id="40" name="Group"/>
            <p:cNvGrpSpPr/>
            <p:nvPr/>
          </p:nvGrpSpPr>
          <p:grpSpPr>
            <a:xfrm>
              <a:off x="117523" y="1073150"/>
              <a:ext cx="1669964" cy="3504132"/>
              <a:chOff x="-299037" y="749300"/>
              <a:chExt cx="1669963" cy="3504132"/>
            </a:xfrm>
          </p:grpSpPr>
          <p:sp>
            <p:nvSpPr>
              <p:cNvPr id="41" name="Shape"/>
              <p:cNvSpPr/>
              <p:nvPr/>
            </p:nvSpPr>
            <p:spPr>
              <a:xfrm>
                <a:off x="276906" y="3694633"/>
                <a:ext cx="558799" cy="558799"/>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2" name="Target"/>
              <p:cNvSpPr txBox="1">
                <a:spLocks noChangeArrowheads="1"/>
              </p:cNvSpPr>
              <p:nvPr/>
            </p:nvSpPr>
            <p:spPr bwMode="auto">
              <a:xfrm>
                <a:off x="-299037" y="749300"/>
                <a:ext cx="1669963"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latin typeface="+mn-ea"/>
                    <a:cs typeface="+mn-ea"/>
                    <a:sym typeface="+mn-lt"/>
                  </a:rPr>
                  <a:t>激励</a:t>
                </a:r>
                <a:r>
                  <a:rPr lang="en-US" altLang="zh-CN" b="1" dirty="0">
                    <a:solidFill>
                      <a:srgbClr val="F6F9FF"/>
                    </a:solidFill>
                    <a:latin typeface="+mn-ea"/>
                    <a:cs typeface="+mn-ea"/>
                    <a:sym typeface="+mn-lt"/>
                  </a:rPr>
                  <a:t>&amp;</a:t>
                </a:r>
                <a:r>
                  <a:rPr lang="zh-CN" altLang="en-US" b="1" dirty="0">
                    <a:solidFill>
                      <a:srgbClr val="F6F9FF"/>
                    </a:solidFill>
                    <a:latin typeface="+mn-ea"/>
                    <a:cs typeface="+mn-ea"/>
                    <a:sym typeface="+mn-lt"/>
                  </a:rPr>
                  <a:t>对比</a:t>
                </a:r>
                <a:endParaRPr lang="zh-CN" altLang="zh-CN" b="1" dirty="0">
                  <a:solidFill>
                    <a:srgbClr val="F6F9FF"/>
                  </a:solidFill>
                  <a:latin typeface="+mn-ea"/>
                  <a:cs typeface="+mn-ea"/>
                  <a:sym typeface="+mn-lt"/>
                </a:endParaRPr>
              </a:p>
            </p:txBody>
          </p:sp>
        </p:grpSp>
      </p:grpSp>
      <p:grpSp>
        <p:nvGrpSpPr>
          <p:cNvPr id="43"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3335901"/>
            <a:ext cx="1281860" cy="1281860"/>
            <a:chOff x="0" y="0"/>
            <a:chExt cx="1905000" cy="1905000"/>
          </a:xfrm>
        </p:grpSpPr>
        <p:sp>
          <p:nvSpPr>
            <p:cNvPr id="44" name="Option"/>
            <p:cNvSpPr txBox="1">
              <a:spLocks noChangeArrowheads="1"/>
            </p:cNvSpPr>
            <p:nvPr/>
          </p:nvSpPr>
          <p:spPr bwMode="auto">
            <a:xfrm>
              <a:off x="609457" y="1073148"/>
              <a:ext cx="686092"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预警</a:t>
              </a:r>
              <a:endParaRPr lang="zh-CN" altLang="zh-CN" b="1" dirty="0">
                <a:solidFill>
                  <a:srgbClr val="F6F9FF"/>
                </a:solidFill>
                <a:cs typeface="+mn-ea"/>
                <a:sym typeface="+mn-lt"/>
              </a:endParaRPr>
            </a:p>
          </p:txBody>
        </p:sp>
        <p:sp>
          <p:nvSpPr>
            <p:cNvPr id="45"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46"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868926"/>
            <a:ext cx="1281860" cy="1281860"/>
            <a:chOff x="0" y="0"/>
            <a:chExt cx="1905000" cy="1905000"/>
          </a:xfrm>
        </p:grpSpPr>
        <p:sp>
          <p:nvSpPr>
            <p:cNvPr id="47" name="Layers"/>
            <p:cNvSpPr txBox="1">
              <a:spLocks noChangeArrowheads="1"/>
            </p:cNvSpPr>
            <p:nvPr/>
          </p:nvSpPr>
          <p:spPr bwMode="auto">
            <a:xfrm>
              <a:off x="437936" y="1073149"/>
              <a:ext cx="1029135"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可视化</a:t>
              </a:r>
              <a:endParaRPr lang="zh-CN" altLang="zh-CN" b="1" dirty="0">
                <a:solidFill>
                  <a:srgbClr val="F6F9FF"/>
                </a:solidFill>
                <a:cs typeface="+mn-ea"/>
                <a:sym typeface="+mn-lt"/>
              </a:endParaRPr>
            </a:p>
          </p:txBody>
        </p:sp>
        <p:sp>
          <p:nvSpPr>
            <p:cNvPr id="48"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49"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6247" y="2382287"/>
            <a:ext cx="1281860" cy="3468961"/>
            <a:chOff x="0" y="-3250298"/>
            <a:chExt cx="1905000" cy="5155298"/>
          </a:xfrm>
        </p:grpSpPr>
        <p:grpSp>
          <p:nvGrpSpPr>
            <p:cNvPr id="50" name="Group"/>
            <p:cNvGrpSpPr/>
            <p:nvPr/>
          </p:nvGrpSpPr>
          <p:grpSpPr>
            <a:xfrm>
              <a:off x="609457" y="-3250298"/>
              <a:ext cx="686091" cy="4735101"/>
              <a:chOff x="185886" y="-3574148"/>
              <a:chExt cx="686090" cy="4735101"/>
            </a:xfrm>
          </p:grpSpPr>
          <p:sp>
            <p:nvSpPr>
              <p:cNvPr id="52" name="Shape"/>
              <p:cNvSpPr/>
              <p:nvPr/>
            </p:nvSpPr>
            <p:spPr>
              <a:xfrm>
                <a:off x="262347" y="-3574148"/>
                <a:ext cx="558798" cy="558800"/>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53" name="Layers"/>
              <p:cNvSpPr txBox="1">
                <a:spLocks noChangeArrowheads="1"/>
              </p:cNvSpPr>
              <p:nvPr/>
            </p:nvSpPr>
            <p:spPr bwMode="auto">
              <a:xfrm>
                <a:off x="185886" y="749299"/>
                <a:ext cx="686090"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趋势</a:t>
                </a:r>
                <a:endParaRPr lang="zh-CN" altLang="zh-CN" b="1" dirty="0">
                  <a:solidFill>
                    <a:srgbClr val="F6F9FF"/>
                  </a:solidFill>
                  <a:cs typeface="+mn-ea"/>
                  <a:sym typeface="+mn-lt"/>
                </a:endParaRPr>
              </a:p>
            </p:txBody>
          </p:sp>
        </p:grpSp>
        <p:sp>
          <p:nvSpPr>
            <p:cNvPr id="51" name="Rounded Rectangle"/>
            <p:cNvSpPr/>
            <p:nvPr/>
          </p:nvSpPr>
          <p:spPr>
            <a:xfrm>
              <a:off x="0" y="0"/>
              <a:ext cx="1905000" cy="1905000"/>
            </a:xfrm>
            <a:prstGeom prst="roundRect">
              <a:avLst>
                <a:gd name="adj" fmla="val 6667"/>
              </a:avLst>
            </a:prstGeom>
            <a:noFill/>
            <a:ln w="25400" cap="flat">
              <a:solidFill>
                <a:schemeClr val="accent2"/>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dirty="0">
                <a:solidFill>
                  <a:srgbClr val="FFFFFF"/>
                </a:solidFill>
                <a:cs typeface="+mn-ea"/>
                <a:sym typeface="+mn-lt"/>
              </a:endParaRPr>
            </a:p>
          </p:txBody>
        </p:sp>
      </p:grpSp>
      <p:sp>
        <p:nvSpPr>
          <p:cNvPr id="54" name="Shape"/>
          <p:cNvSpPr/>
          <p:nvPr/>
        </p:nvSpPr>
        <p:spPr>
          <a:xfrm>
            <a:off x="10377077" y="1111261"/>
            <a:ext cx="430042" cy="402513"/>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55" name="Layers"/>
          <p:cNvSpPr txBox="1">
            <a:spLocks noChangeArrowheads="1"/>
          </p:cNvSpPr>
          <p:nvPr/>
        </p:nvSpPr>
        <p:spPr bwMode="auto">
          <a:xfrm>
            <a:off x="9508467" y="6361775"/>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56" name="Layers"/>
          <p:cNvSpPr txBox="1">
            <a:spLocks noChangeArrowheads="1"/>
          </p:cNvSpPr>
          <p:nvPr/>
        </p:nvSpPr>
        <p:spPr bwMode="auto">
          <a:xfrm>
            <a:off x="11428148" y="626309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57" name="Layers"/>
          <p:cNvSpPr txBox="1">
            <a:spLocks noChangeArrowheads="1"/>
          </p:cNvSpPr>
          <p:nvPr/>
        </p:nvSpPr>
        <p:spPr bwMode="auto">
          <a:xfrm>
            <a:off x="11335204" y="37308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58" name="Layers"/>
          <p:cNvSpPr txBox="1">
            <a:spLocks noChangeArrowheads="1"/>
          </p:cNvSpPr>
          <p:nvPr/>
        </p:nvSpPr>
        <p:spPr bwMode="auto">
          <a:xfrm>
            <a:off x="9288335" y="266401"/>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59"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0417796" y="3566986"/>
            <a:ext cx="355600" cy="430887"/>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7"/>
                  <a:pt x="6746" y="15709"/>
                  <a:pt x="10800" y="15709"/>
                </a:cubicBezTo>
                <a:cubicBezTo>
                  <a:pt x="14856" y="15709"/>
                  <a:pt x="18345" y="14966"/>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39"/>
                  <a:pt x="6000" y="6873"/>
                </a:cubicBezTo>
                <a:cubicBezTo>
                  <a:pt x="6000" y="5232"/>
                  <a:pt x="7237"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39"/>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6"/>
                  <a:pt x="11462" y="2945"/>
                  <a:pt x="10800" y="2945"/>
                </a:cubicBezTo>
                <a:cubicBezTo>
                  <a:pt x="10138" y="2945"/>
                  <a:pt x="9600" y="2506"/>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rgbClr val="F6F9FF"/>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0" name="Shape"/>
          <p:cNvSpPr/>
          <p:nvPr/>
        </p:nvSpPr>
        <p:spPr>
          <a:xfrm rot="5980169">
            <a:off x="9501782" y="67291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1" name="Shape"/>
          <p:cNvSpPr/>
          <p:nvPr/>
        </p:nvSpPr>
        <p:spPr>
          <a:xfrm rot="5162457" flipV="1">
            <a:off x="11301430" y="696257"/>
            <a:ext cx="358335" cy="33282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2" name="Shape"/>
          <p:cNvSpPr/>
          <p:nvPr/>
        </p:nvSpPr>
        <p:spPr>
          <a:xfrm rot="9986066">
            <a:off x="9635044" y="595146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3" name="Shape"/>
          <p:cNvSpPr/>
          <p:nvPr/>
        </p:nvSpPr>
        <p:spPr>
          <a:xfrm rot="21444496" flipV="1">
            <a:off x="11313537" y="5648114"/>
            <a:ext cx="571951" cy="51371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Tree>
  </p:cSld>
  <p:clrMapOvr>
    <a:masterClrMapping/>
  </p:clrMapOvr>
  <p:transition spd="slow">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pic>
        <p:nvPicPr>
          <p:cNvPr id="5" name="图片占位符 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2"/>
          <a:stretch>
            <a:fillRect/>
          </a:stretch>
        </p:blipFill>
        <p:spPr>
          <a:xfrm>
            <a:off x="0" y="0"/>
            <a:ext cx="12192000" cy="6858000"/>
          </a:xfrm>
          <a:prstGeom prst="rect">
            <a:avLst/>
          </a:prstGeom>
          <a:solidFill>
            <a:schemeClr val="bg1">
              <a:lumMod val="85000"/>
            </a:schemeClr>
          </a:solidFill>
          <a:ln>
            <a:noFill/>
          </a:ln>
        </p:spPr>
      </p:pic>
      <p:sp>
        <p:nvSpPr>
          <p:cNvPr id="65"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6048374" y="6287294"/>
            <a:ext cx="95250" cy="47625"/>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1"/>
                  <a:pt x="20678" y="316"/>
                </a:cubicBezTo>
                <a:lnTo>
                  <a:pt x="10800" y="19033"/>
                </a:lnTo>
                <a:lnTo>
                  <a:pt x="922" y="316"/>
                </a:lnTo>
                <a:cubicBezTo>
                  <a:pt x="824" y="121"/>
                  <a:pt x="689" y="0"/>
                  <a:pt x="540" y="0"/>
                </a:cubicBezTo>
                <a:cubicBezTo>
                  <a:pt x="242" y="0"/>
                  <a:pt x="0" y="483"/>
                  <a:pt x="0" y="1080"/>
                </a:cubicBezTo>
                <a:cubicBezTo>
                  <a:pt x="0" y="1378"/>
                  <a:pt x="60" y="1648"/>
                  <a:pt x="158" y="1844"/>
                </a:cubicBezTo>
                <a:lnTo>
                  <a:pt x="10418" y="21284"/>
                </a:lnTo>
                <a:cubicBezTo>
                  <a:pt x="10516" y="21480"/>
                  <a:pt x="10651" y="21600"/>
                  <a:pt x="10800" y="21600"/>
                </a:cubicBezTo>
                <a:cubicBezTo>
                  <a:pt x="10949" y="21600"/>
                  <a:pt x="11084" y="21480"/>
                  <a:pt x="11182" y="21284"/>
                </a:cubicBezTo>
                <a:lnTo>
                  <a:pt x="21442" y="1844"/>
                </a:lnTo>
                <a:cubicBezTo>
                  <a:pt x="21540" y="1648"/>
                  <a:pt x="21600" y="1378"/>
                  <a:pt x="21600" y="1080"/>
                </a:cubicBezTo>
                <a:cubicBezTo>
                  <a:pt x="21600" y="483"/>
                  <a:pt x="21358" y="0"/>
                  <a:pt x="21060" y="0"/>
                </a:cubicBezTo>
              </a:path>
            </a:pathLst>
          </a:custGeom>
          <a:solidFill>
            <a:schemeClr val="tx1"/>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0246"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5810249" y="2095902"/>
            <a:ext cx="571500" cy="619125"/>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cs typeface="+mn-ea"/>
              <a:sym typeface="+mn-lt"/>
            </a:endParaRPr>
          </a:p>
        </p:txBody>
      </p:sp>
      <p:sp>
        <p:nvSpPr>
          <p:cNvPr id="13" name="文本框 1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115242" y="2992663"/>
            <a:ext cx="6533014" cy="1323439"/>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THANK YOU</a:t>
            </a:r>
            <a:endParaRPr lang="zh-CN" altLang="en-US"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endParaRPr>
          </a:p>
        </p:txBody>
      </p:sp>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6"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7" name="文本框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8" name="Group 3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648256" y="5890711"/>
            <a:ext cx="2024115" cy="396583"/>
            <a:chOff x="1328685" y="1972528"/>
            <a:chExt cx="2024115" cy="396583"/>
          </a:xfrm>
        </p:grpSpPr>
        <p:sp>
          <p:nvSpPr>
            <p:cNvPr id="9" name="Freeform 141"/>
            <p:cNvSpPr>
              <a:spLocks noEditPoints="1"/>
            </p:cNvSpPr>
            <p:nvPr/>
          </p:nvSpPr>
          <p:spPr bwMode="auto">
            <a:xfrm>
              <a:off x="1328685" y="2047275"/>
              <a:ext cx="253594" cy="247091"/>
            </a:xfrm>
            <a:custGeom>
              <a:avLst/>
              <a:gdLst>
                <a:gd name="T0" fmla="*/ 144 w 196"/>
                <a:gd name="T1" fmla="*/ 4 h 192"/>
                <a:gd name="T2" fmla="*/ 136 w 196"/>
                <a:gd name="T3" fmla="*/ 20 h 192"/>
                <a:gd name="T4" fmla="*/ 96 w 196"/>
                <a:gd name="T5" fmla="*/ 0 h 192"/>
                <a:gd name="T6" fmla="*/ 56 w 196"/>
                <a:gd name="T7" fmla="*/ 20 h 192"/>
                <a:gd name="T8" fmla="*/ 48 w 196"/>
                <a:gd name="T9" fmla="*/ 4 h 192"/>
                <a:gd name="T10" fmla="*/ 0 w 196"/>
                <a:gd name="T11" fmla="*/ 32 h 192"/>
                <a:gd name="T12" fmla="*/ 184 w 196"/>
                <a:gd name="T13" fmla="*/ 192 h 192"/>
                <a:gd name="T14" fmla="*/ 184 w 196"/>
                <a:gd name="T15" fmla="*/ 20 h 192"/>
                <a:gd name="T16" fmla="*/ 12 w 196"/>
                <a:gd name="T17" fmla="*/ 184 h 192"/>
                <a:gd name="T18" fmla="*/ 12 w 196"/>
                <a:gd name="T19" fmla="*/ 28 h 192"/>
                <a:gd name="T20" fmla="*/ 52 w 196"/>
                <a:gd name="T21" fmla="*/ 44 h 192"/>
                <a:gd name="T22" fmla="*/ 92 w 196"/>
                <a:gd name="T23" fmla="*/ 28 h 192"/>
                <a:gd name="T24" fmla="*/ 100 w 196"/>
                <a:gd name="T25" fmla="*/ 40 h 192"/>
                <a:gd name="T26" fmla="*/ 136 w 196"/>
                <a:gd name="T27" fmla="*/ 40 h 192"/>
                <a:gd name="T28" fmla="*/ 144 w 196"/>
                <a:gd name="T29" fmla="*/ 28 h 192"/>
                <a:gd name="T30" fmla="*/ 188 w 196"/>
                <a:gd name="T31" fmla="*/ 180 h 192"/>
                <a:gd name="T32" fmla="*/ 48 w 196"/>
                <a:gd name="T33" fmla="*/ 60 h 192"/>
                <a:gd name="T34" fmla="*/ 32 w 196"/>
                <a:gd name="T35" fmla="*/ 68 h 192"/>
                <a:gd name="T36" fmla="*/ 32 w 196"/>
                <a:gd name="T37" fmla="*/ 76 h 192"/>
                <a:gd name="T38" fmla="*/ 88 w 196"/>
                <a:gd name="T39" fmla="*/ 84 h 192"/>
                <a:gd name="T40" fmla="*/ 64 w 196"/>
                <a:gd name="T41" fmla="*/ 84 h 192"/>
                <a:gd name="T42" fmla="*/ 80 w 196"/>
                <a:gd name="T43" fmla="*/ 76 h 192"/>
                <a:gd name="T44" fmla="*/ 104 w 196"/>
                <a:gd name="T45" fmla="*/ 84 h 192"/>
                <a:gd name="T46" fmla="*/ 104 w 196"/>
                <a:gd name="T47" fmla="*/ 60 h 192"/>
                <a:gd name="T48" fmla="*/ 120 w 196"/>
                <a:gd name="T49" fmla="*/ 68 h 192"/>
                <a:gd name="T50" fmla="*/ 112 w 196"/>
                <a:gd name="T51" fmla="*/ 68 h 192"/>
                <a:gd name="T52" fmla="*/ 168 w 196"/>
                <a:gd name="T53" fmla="*/ 60 h 192"/>
                <a:gd name="T54" fmla="*/ 152 w 196"/>
                <a:gd name="T55" fmla="*/ 68 h 192"/>
                <a:gd name="T56" fmla="*/ 152 w 196"/>
                <a:gd name="T57" fmla="*/ 76 h 192"/>
                <a:gd name="T58" fmla="*/ 48 w 196"/>
                <a:gd name="T59" fmla="*/ 124 h 192"/>
                <a:gd name="T60" fmla="*/ 24 w 196"/>
                <a:gd name="T61" fmla="*/ 124 h 192"/>
                <a:gd name="T62" fmla="*/ 40 w 196"/>
                <a:gd name="T63" fmla="*/ 116 h 192"/>
                <a:gd name="T64" fmla="*/ 64 w 196"/>
                <a:gd name="T65" fmla="*/ 124 h 192"/>
                <a:gd name="T66" fmla="*/ 64 w 196"/>
                <a:gd name="T67" fmla="*/ 100 h 192"/>
                <a:gd name="T68" fmla="*/ 80 w 196"/>
                <a:gd name="T69" fmla="*/ 108 h 192"/>
                <a:gd name="T70" fmla="*/ 72 w 196"/>
                <a:gd name="T71" fmla="*/ 108 h 192"/>
                <a:gd name="T72" fmla="*/ 128 w 196"/>
                <a:gd name="T73" fmla="*/ 100 h 192"/>
                <a:gd name="T74" fmla="*/ 112 w 196"/>
                <a:gd name="T75" fmla="*/ 108 h 192"/>
                <a:gd name="T76" fmla="*/ 112 w 196"/>
                <a:gd name="T77" fmla="*/ 116 h 192"/>
                <a:gd name="T78" fmla="*/ 168 w 196"/>
                <a:gd name="T79" fmla="*/ 124 h 192"/>
                <a:gd name="T80" fmla="*/ 144 w 196"/>
                <a:gd name="T81" fmla="*/ 124 h 192"/>
                <a:gd name="T82" fmla="*/ 160 w 196"/>
                <a:gd name="T83" fmla="*/ 116 h 192"/>
                <a:gd name="T84" fmla="*/ 24 w 196"/>
                <a:gd name="T85" fmla="*/ 164 h 192"/>
                <a:gd name="T86" fmla="*/ 24 w 196"/>
                <a:gd name="T87" fmla="*/ 140 h 192"/>
                <a:gd name="T88" fmla="*/ 40 w 196"/>
                <a:gd name="T89" fmla="*/ 148 h 192"/>
                <a:gd name="T90" fmla="*/ 32 w 196"/>
                <a:gd name="T91" fmla="*/ 148 h 192"/>
                <a:gd name="T92" fmla="*/ 88 w 196"/>
                <a:gd name="T93" fmla="*/ 140 h 192"/>
                <a:gd name="T94" fmla="*/ 72 w 196"/>
                <a:gd name="T95" fmla="*/ 148 h 192"/>
                <a:gd name="T96" fmla="*/ 72 w 196"/>
                <a:gd name="T97" fmla="*/ 156 h 192"/>
                <a:gd name="T98" fmla="*/ 128 w 196"/>
                <a:gd name="T99" fmla="*/ 164 h 192"/>
                <a:gd name="T100" fmla="*/ 104 w 196"/>
                <a:gd name="T101" fmla="*/ 164 h 192"/>
                <a:gd name="T102" fmla="*/ 120 w 196"/>
                <a:gd name="T103" fmla="*/ 156 h 192"/>
                <a:gd name="T104" fmla="*/ 144 w 196"/>
                <a:gd name="T105" fmla="*/ 164 h 192"/>
                <a:gd name="T106" fmla="*/ 144 w 196"/>
                <a:gd name="T107" fmla="*/ 140 h 192"/>
                <a:gd name="T108" fmla="*/ 160 w 196"/>
                <a:gd name="T109" fmla="*/ 148 h 192"/>
                <a:gd name="T110" fmla="*/ 152 w 196"/>
                <a:gd name="T111" fmla="*/ 14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192">
                  <a:moveTo>
                    <a:pt x="184" y="20"/>
                  </a:moveTo>
                  <a:cubicBezTo>
                    <a:pt x="144" y="20"/>
                    <a:pt x="144" y="20"/>
                    <a:pt x="144" y="20"/>
                  </a:cubicBezTo>
                  <a:cubicBezTo>
                    <a:pt x="144" y="4"/>
                    <a:pt x="144" y="4"/>
                    <a:pt x="144" y="4"/>
                  </a:cubicBezTo>
                  <a:cubicBezTo>
                    <a:pt x="144" y="2"/>
                    <a:pt x="142" y="0"/>
                    <a:pt x="140" y="0"/>
                  </a:cubicBezTo>
                  <a:cubicBezTo>
                    <a:pt x="138" y="0"/>
                    <a:pt x="136" y="2"/>
                    <a:pt x="136" y="4"/>
                  </a:cubicBezTo>
                  <a:cubicBezTo>
                    <a:pt x="136" y="20"/>
                    <a:pt x="136" y="20"/>
                    <a:pt x="136" y="20"/>
                  </a:cubicBezTo>
                  <a:cubicBezTo>
                    <a:pt x="100" y="20"/>
                    <a:pt x="100" y="20"/>
                    <a:pt x="100" y="20"/>
                  </a:cubicBezTo>
                  <a:cubicBezTo>
                    <a:pt x="100" y="4"/>
                    <a:pt x="100" y="4"/>
                    <a:pt x="100" y="4"/>
                  </a:cubicBezTo>
                  <a:cubicBezTo>
                    <a:pt x="100" y="2"/>
                    <a:pt x="98" y="0"/>
                    <a:pt x="96" y="0"/>
                  </a:cubicBezTo>
                  <a:cubicBezTo>
                    <a:pt x="94" y="0"/>
                    <a:pt x="92" y="2"/>
                    <a:pt x="92" y="4"/>
                  </a:cubicBezTo>
                  <a:cubicBezTo>
                    <a:pt x="92" y="20"/>
                    <a:pt x="92" y="20"/>
                    <a:pt x="92" y="20"/>
                  </a:cubicBezTo>
                  <a:cubicBezTo>
                    <a:pt x="56" y="20"/>
                    <a:pt x="56" y="20"/>
                    <a:pt x="56" y="20"/>
                  </a:cubicBezTo>
                  <a:cubicBezTo>
                    <a:pt x="56" y="4"/>
                    <a:pt x="56" y="4"/>
                    <a:pt x="56" y="4"/>
                  </a:cubicBezTo>
                  <a:cubicBezTo>
                    <a:pt x="56" y="2"/>
                    <a:pt x="54" y="0"/>
                    <a:pt x="52" y="0"/>
                  </a:cubicBezTo>
                  <a:cubicBezTo>
                    <a:pt x="50" y="0"/>
                    <a:pt x="48" y="2"/>
                    <a:pt x="48" y="4"/>
                  </a:cubicBezTo>
                  <a:cubicBezTo>
                    <a:pt x="48" y="20"/>
                    <a:pt x="48" y="20"/>
                    <a:pt x="48" y="20"/>
                  </a:cubicBezTo>
                  <a:cubicBezTo>
                    <a:pt x="12" y="20"/>
                    <a:pt x="12" y="20"/>
                    <a:pt x="12" y="20"/>
                  </a:cubicBezTo>
                  <a:cubicBezTo>
                    <a:pt x="5" y="20"/>
                    <a:pt x="0" y="25"/>
                    <a:pt x="0" y="32"/>
                  </a:cubicBezTo>
                  <a:cubicBezTo>
                    <a:pt x="0" y="180"/>
                    <a:pt x="0" y="180"/>
                    <a:pt x="0" y="180"/>
                  </a:cubicBezTo>
                  <a:cubicBezTo>
                    <a:pt x="0" y="187"/>
                    <a:pt x="5" y="192"/>
                    <a:pt x="12" y="192"/>
                  </a:cubicBezTo>
                  <a:cubicBezTo>
                    <a:pt x="184" y="192"/>
                    <a:pt x="184" y="192"/>
                    <a:pt x="184" y="192"/>
                  </a:cubicBezTo>
                  <a:cubicBezTo>
                    <a:pt x="191" y="192"/>
                    <a:pt x="196" y="187"/>
                    <a:pt x="196" y="180"/>
                  </a:cubicBezTo>
                  <a:cubicBezTo>
                    <a:pt x="196" y="32"/>
                    <a:pt x="196" y="32"/>
                    <a:pt x="196" y="32"/>
                  </a:cubicBezTo>
                  <a:cubicBezTo>
                    <a:pt x="196" y="25"/>
                    <a:pt x="191" y="20"/>
                    <a:pt x="184" y="20"/>
                  </a:cubicBezTo>
                  <a:close/>
                  <a:moveTo>
                    <a:pt x="188" y="180"/>
                  </a:moveTo>
                  <a:cubicBezTo>
                    <a:pt x="188" y="182"/>
                    <a:pt x="186" y="184"/>
                    <a:pt x="184" y="184"/>
                  </a:cubicBezTo>
                  <a:cubicBezTo>
                    <a:pt x="12" y="184"/>
                    <a:pt x="12" y="184"/>
                    <a:pt x="12" y="184"/>
                  </a:cubicBezTo>
                  <a:cubicBezTo>
                    <a:pt x="10" y="184"/>
                    <a:pt x="8" y="182"/>
                    <a:pt x="8" y="180"/>
                  </a:cubicBezTo>
                  <a:cubicBezTo>
                    <a:pt x="8" y="32"/>
                    <a:pt x="8" y="32"/>
                    <a:pt x="8" y="32"/>
                  </a:cubicBezTo>
                  <a:cubicBezTo>
                    <a:pt x="8" y="30"/>
                    <a:pt x="10" y="28"/>
                    <a:pt x="12" y="28"/>
                  </a:cubicBezTo>
                  <a:cubicBezTo>
                    <a:pt x="48" y="28"/>
                    <a:pt x="48" y="28"/>
                    <a:pt x="48" y="28"/>
                  </a:cubicBezTo>
                  <a:cubicBezTo>
                    <a:pt x="48" y="40"/>
                    <a:pt x="48" y="40"/>
                    <a:pt x="48" y="40"/>
                  </a:cubicBezTo>
                  <a:cubicBezTo>
                    <a:pt x="48" y="42"/>
                    <a:pt x="50" y="44"/>
                    <a:pt x="52" y="44"/>
                  </a:cubicBezTo>
                  <a:cubicBezTo>
                    <a:pt x="54" y="44"/>
                    <a:pt x="56" y="42"/>
                    <a:pt x="56" y="40"/>
                  </a:cubicBezTo>
                  <a:cubicBezTo>
                    <a:pt x="56" y="28"/>
                    <a:pt x="56" y="28"/>
                    <a:pt x="56" y="28"/>
                  </a:cubicBezTo>
                  <a:cubicBezTo>
                    <a:pt x="92" y="28"/>
                    <a:pt x="92" y="28"/>
                    <a:pt x="92" y="28"/>
                  </a:cubicBezTo>
                  <a:cubicBezTo>
                    <a:pt x="92" y="40"/>
                    <a:pt x="92" y="40"/>
                    <a:pt x="92" y="40"/>
                  </a:cubicBezTo>
                  <a:cubicBezTo>
                    <a:pt x="92" y="42"/>
                    <a:pt x="94" y="44"/>
                    <a:pt x="96" y="44"/>
                  </a:cubicBezTo>
                  <a:cubicBezTo>
                    <a:pt x="98" y="44"/>
                    <a:pt x="100" y="42"/>
                    <a:pt x="100" y="40"/>
                  </a:cubicBezTo>
                  <a:cubicBezTo>
                    <a:pt x="100" y="28"/>
                    <a:pt x="100" y="28"/>
                    <a:pt x="100" y="28"/>
                  </a:cubicBezTo>
                  <a:cubicBezTo>
                    <a:pt x="136" y="28"/>
                    <a:pt x="136" y="28"/>
                    <a:pt x="136" y="28"/>
                  </a:cubicBezTo>
                  <a:cubicBezTo>
                    <a:pt x="136" y="40"/>
                    <a:pt x="136" y="40"/>
                    <a:pt x="136" y="40"/>
                  </a:cubicBezTo>
                  <a:cubicBezTo>
                    <a:pt x="136" y="42"/>
                    <a:pt x="138" y="44"/>
                    <a:pt x="140" y="44"/>
                  </a:cubicBezTo>
                  <a:cubicBezTo>
                    <a:pt x="142" y="44"/>
                    <a:pt x="144" y="42"/>
                    <a:pt x="144" y="40"/>
                  </a:cubicBezTo>
                  <a:cubicBezTo>
                    <a:pt x="144" y="28"/>
                    <a:pt x="144" y="28"/>
                    <a:pt x="144" y="28"/>
                  </a:cubicBezTo>
                  <a:cubicBezTo>
                    <a:pt x="184" y="28"/>
                    <a:pt x="184" y="28"/>
                    <a:pt x="184" y="28"/>
                  </a:cubicBezTo>
                  <a:cubicBezTo>
                    <a:pt x="186" y="28"/>
                    <a:pt x="188" y="30"/>
                    <a:pt x="188" y="32"/>
                  </a:cubicBezTo>
                  <a:lnTo>
                    <a:pt x="188" y="180"/>
                  </a:lnTo>
                  <a:close/>
                  <a:moveTo>
                    <a:pt x="24" y="84"/>
                  </a:moveTo>
                  <a:cubicBezTo>
                    <a:pt x="48" y="84"/>
                    <a:pt x="48" y="84"/>
                    <a:pt x="48" y="84"/>
                  </a:cubicBezTo>
                  <a:cubicBezTo>
                    <a:pt x="48" y="60"/>
                    <a:pt x="48" y="60"/>
                    <a:pt x="48" y="60"/>
                  </a:cubicBezTo>
                  <a:cubicBezTo>
                    <a:pt x="24" y="60"/>
                    <a:pt x="24" y="60"/>
                    <a:pt x="24" y="60"/>
                  </a:cubicBezTo>
                  <a:lnTo>
                    <a:pt x="24" y="84"/>
                  </a:lnTo>
                  <a:close/>
                  <a:moveTo>
                    <a:pt x="32" y="68"/>
                  </a:moveTo>
                  <a:cubicBezTo>
                    <a:pt x="40" y="68"/>
                    <a:pt x="40" y="68"/>
                    <a:pt x="40" y="68"/>
                  </a:cubicBezTo>
                  <a:cubicBezTo>
                    <a:pt x="40" y="76"/>
                    <a:pt x="40" y="76"/>
                    <a:pt x="40" y="76"/>
                  </a:cubicBezTo>
                  <a:cubicBezTo>
                    <a:pt x="32" y="76"/>
                    <a:pt x="32" y="76"/>
                    <a:pt x="32" y="76"/>
                  </a:cubicBezTo>
                  <a:lnTo>
                    <a:pt x="32" y="68"/>
                  </a:lnTo>
                  <a:close/>
                  <a:moveTo>
                    <a:pt x="64" y="84"/>
                  </a:moveTo>
                  <a:cubicBezTo>
                    <a:pt x="88" y="84"/>
                    <a:pt x="88" y="84"/>
                    <a:pt x="88" y="84"/>
                  </a:cubicBezTo>
                  <a:cubicBezTo>
                    <a:pt x="88" y="60"/>
                    <a:pt x="88" y="60"/>
                    <a:pt x="88" y="60"/>
                  </a:cubicBezTo>
                  <a:cubicBezTo>
                    <a:pt x="64" y="60"/>
                    <a:pt x="64" y="60"/>
                    <a:pt x="64" y="60"/>
                  </a:cubicBezTo>
                  <a:lnTo>
                    <a:pt x="64" y="84"/>
                  </a:lnTo>
                  <a:close/>
                  <a:moveTo>
                    <a:pt x="72" y="68"/>
                  </a:moveTo>
                  <a:cubicBezTo>
                    <a:pt x="80" y="68"/>
                    <a:pt x="80" y="68"/>
                    <a:pt x="80" y="68"/>
                  </a:cubicBezTo>
                  <a:cubicBezTo>
                    <a:pt x="80" y="76"/>
                    <a:pt x="80" y="76"/>
                    <a:pt x="80" y="76"/>
                  </a:cubicBezTo>
                  <a:cubicBezTo>
                    <a:pt x="72" y="76"/>
                    <a:pt x="72" y="76"/>
                    <a:pt x="72" y="76"/>
                  </a:cubicBezTo>
                  <a:lnTo>
                    <a:pt x="72" y="68"/>
                  </a:lnTo>
                  <a:close/>
                  <a:moveTo>
                    <a:pt x="104" y="84"/>
                  </a:moveTo>
                  <a:cubicBezTo>
                    <a:pt x="128" y="84"/>
                    <a:pt x="128" y="84"/>
                    <a:pt x="128" y="84"/>
                  </a:cubicBezTo>
                  <a:cubicBezTo>
                    <a:pt x="128" y="60"/>
                    <a:pt x="128" y="60"/>
                    <a:pt x="128" y="60"/>
                  </a:cubicBezTo>
                  <a:cubicBezTo>
                    <a:pt x="104" y="60"/>
                    <a:pt x="104" y="60"/>
                    <a:pt x="104" y="60"/>
                  </a:cubicBezTo>
                  <a:lnTo>
                    <a:pt x="104" y="84"/>
                  </a:lnTo>
                  <a:close/>
                  <a:moveTo>
                    <a:pt x="112" y="68"/>
                  </a:moveTo>
                  <a:cubicBezTo>
                    <a:pt x="120" y="68"/>
                    <a:pt x="120" y="68"/>
                    <a:pt x="120" y="68"/>
                  </a:cubicBezTo>
                  <a:cubicBezTo>
                    <a:pt x="120" y="76"/>
                    <a:pt x="120" y="76"/>
                    <a:pt x="120" y="76"/>
                  </a:cubicBezTo>
                  <a:cubicBezTo>
                    <a:pt x="112" y="76"/>
                    <a:pt x="112" y="76"/>
                    <a:pt x="112" y="76"/>
                  </a:cubicBezTo>
                  <a:lnTo>
                    <a:pt x="112" y="68"/>
                  </a:lnTo>
                  <a:close/>
                  <a:moveTo>
                    <a:pt x="144" y="84"/>
                  </a:moveTo>
                  <a:cubicBezTo>
                    <a:pt x="168" y="84"/>
                    <a:pt x="168" y="84"/>
                    <a:pt x="168" y="84"/>
                  </a:cubicBezTo>
                  <a:cubicBezTo>
                    <a:pt x="168" y="60"/>
                    <a:pt x="168" y="60"/>
                    <a:pt x="168" y="60"/>
                  </a:cubicBezTo>
                  <a:cubicBezTo>
                    <a:pt x="144" y="60"/>
                    <a:pt x="144" y="60"/>
                    <a:pt x="144" y="60"/>
                  </a:cubicBezTo>
                  <a:lnTo>
                    <a:pt x="144" y="84"/>
                  </a:lnTo>
                  <a:close/>
                  <a:moveTo>
                    <a:pt x="152" y="68"/>
                  </a:moveTo>
                  <a:cubicBezTo>
                    <a:pt x="160" y="68"/>
                    <a:pt x="160" y="68"/>
                    <a:pt x="160" y="68"/>
                  </a:cubicBezTo>
                  <a:cubicBezTo>
                    <a:pt x="160" y="76"/>
                    <a:pt x="160" y="76"/>
                    <a:pt x="160" y="76"/>
                  </a:cubicBezTo>
                  <a:cubicBezTo>
                    <a:pt x="152" y="76"/>
                    <a:pt x="152" y="76"/>
                    <a:pt x="152" y="76"/>
                  </a:cubicBezTo>
                  <a:lnTo>
                    <a:pt x="152" y="68"/>
                  </a:lnTo>
                  <a:close/>
                  <a:moveTo>
                    <a:pt x="24" y="124"/>
                  </a:moveTo>
                  <a:cubicBezTo>
                    <a:pt x="48" y="124"/>
                    <a:pt x="48" y="124"/>
                    <a:pt x="48" y="124"/>
                  </a:cubicBezTo>
                  <a:cubicBezTo>
                    <a:pt x="48" y="100"/>
                    <a:pt x="48" y="100"/>
                    <a:pt x="48" y="100"/>
                  </a:cubicBezTo>
                  <a:cubicBezTo>
                    <a:pt x="24" y="100"/>
                    <a:pt x="24" y="100"/>
                    <a:pt x="24" y="100"/>
                  </a:cubicBezTo>
                  <a:lnTo>
                    <a:pt x="24" y="124"/>
                  </a:lnTo>
                  <a:close/>
                  <a:moveTo>
                    <a:pt x="32" y="108"/>
                  </a:moveTo>
                  <a:cubicBezTo>
                    <a:pt x="40" y="108"/>
                    <a:pt x="40" y="108"/>
                    <a:pt x="40" y="108"/>
                  </a:cubicBezTo>
                  <a:cubicBezTo>
                    <a:pt x="40" y="116"/>
                    <a:pt x="40" y="116"/>
                    <a:pt x="40" y="116"/>
                  </a:cubicBezTo>
                  <a:cubicBezTo>
                    <a:pt x="32" y="116"/>
                    <a:pt x="32" y="116"/>
                    <a:pt x="32" y="116"/>
                  </a:cubicBezTo>
                  <a:lnTo>
                    <a:pt x="32" y="108"/>
                  </a:lnTo>
                  <a:close/>
                  <a:moveTo>
                    <a:pt x="64" y="124"/>
                  </a:moveTo>
                  <a:cubicBezTo>
                    <a:pt x="88" y="124"/>
                    <a:pt x="88" y="124"/>
                    <a:pt x="88" y="124"/>
                  </a:cubicBezTo>
                  <a:cubicBezTo>
                    <a:pt x="88" y="100"/>
                    <a:pt x="88" y="100"/>
                    <a:pt x="88" y="100"/>
                  </a:cubicBezTo>
                  <a:cubicBezTo>
                    <a:pt x="64" y="100"/>
                    <a:pt x="64" y="100"/>
                    <a:pt x="64" y="100"/>
                  </a:cubicBezTo>
                  <a:lnTo>
                    <a:pt x="64" y="124"/>
                  </a:lnTo>
                  <a:close/>
                  <a:moveTo>
                    <a:pt x="72" y="108"/>
                  </a:moveTo>
                  <a:cubicBezTo>
                    <a:pt x="80" y="108"/>
                    <a:pt x="80" y="108"/>
                    <a:pt x="80" y="108"/>
                  </a:cubicBezTo>
                  <a:cubicBezTo>
                    <a:pt x="80" y="116"/>
                    <a:pt x="80" y="116"/>
                    <a:pt x="80" y="116"/>
                  </a:cubicBezTo>
                  <a:cubicBezTo>
                    <a:pt x="72" y="116"/>
                    <a:pt x="72" y="116"/>
                    <a:pt x="72" y="116"/>
                  </a:cubicBezTo>
                  <a:lnTo>
                    <a:pt x="72" y="108"/>
                  </a:lnTo>
                  <a:close/>
                  <a:moveTo>
                    <a:pt x="104" y="124"/>
                  </a:moveTo>
                  <a:cubicBezTo>
                    <a:pt x="128" y="124"/>
                    <a:pt x="128" y="124"/>
                    <a:pt x="128" y="124"/>
                  </a:cubicBezTo>
                  <a:cubicBezTo>
                    <a:pt x="128" y="100"/>
                    <a:pt x="128" y="100"/>
                    <a:pt x="128" y="100"/>
                  </a:cubicBezTo>
                  <a:cubicBezTo>
                    <a:pt x="104" y="100"/>
                    <a:pt x="104" y="100"/>
                    <a:pt x="104" y="100"/>
                  </a:cubicBezTo>
                  <a:lnTo>
                    <a:pt x="104" y="124"/>
                  </a:lnTo>
                  <a:close/>
                  <a:moveTo>
                    <a:pt x="112" y="108"/>
                  </a:moveTo>
                  <a:cubicBezTo>
                    <a:pt x="120" y="108"/>
                    <a:pt x="120" y="108"/>
                    <a:pt x="120" y="108"/>
                  </a:cubicBezTo>
                  <a:cubicBezTo>
                    <a:pt x="120" y="116"/>
                    <a:pt x="120" y="116"/>
                    <a:pt x="120" y="116"/>
                  </a:cubicBezTo>
                  <a:cubicBezTo>
                    <a:pt x="112" y="116"/>
                    <a:pt x="112" y="116"/>
                    <a:pt x="112" y="116"/>
                  </a:cubicBezTo>
                  <a:lnTo>
                    <a:pt x="112" y="108"/>
                  </a:lnTo>
                  <a:close/>
                  <a:moveTo>
                    <a:pt x="144" y="124"/>
                  </a:moveTo>
                  <a:cubicBezTo>
                    <a:pt x="168" y="124"/>
                    <a:pt x="168" y="124"/>
                    <a:pt x="168" y="124"/>
                  </a:cubicBezTo>
                  <a:cubicBezTo>
                    <a:pt x="168" y="100"/>
                    <a:pt x="168" y="100"/>
                    <a:pt x="168" y="100"/>
                  </a:cubicBezTo>
                  <a:cubicBezTo>
                    <a:pt x="144" y="100"/>
                    <a:pt x="144" y="100"/>
                    <a:pt x="144" y="100"/>
                  </a:cubicBezTo>
                  <a:lnTo>
                    <a:pt x="144" y="124"/>
                  </a:lnTo>
                  <a:close/>
                  <a:moveTo>
                    <a:pt x="152" y="108"/>
                  </a:moveTo>
                  <a:cubicBezTo>
                    <a:pt x="160" y="108"/>
                    <a:pt x="160" y="108"/>
                    <a:pt x="160" y="108"/>
                  </a:cubicBezTo>
                  <a:cubicBezTo>
                    <a:pt x="160" y="116"/>
                    <a:pt x="160" y="116"/>
                    <a:pt x="160" y="116"/>
                  </a:cubicBezTo>
                  <a:cubicBezTo>
                    <a:pt x="152" y="116"/>
                    <a:pt x="152" y="116"/>
                    <a:pt x="152" y="116"/>
                  </a:cubicBezTo>
                  <a:lnTo>
                    <a:pt x="152" y="108"/>
                  </a:lnTo>
                  <a:close/>
                  <a:moveTo>
                    <a:pt x="24" y="164"/>
                  </a:moveTo>
                  <a:cubicBezTo>
                    <a:pt x="48" y="164"/>
                    <a:pt x="48" y="164"/>
                    <a:pt x="48" y="164"/>
                  </a:cubicBezTo>
                  <a:cubicBezTo>
                    <a:pt x="48" y="140"/>
                    <a:pt x="48" y="140"/>
                    <a:pt x="48" y="140"/>
                  </a:cubicBezTo>
                  <a:cubicBezTo>
                    <a:pt x="24" y="140"/>
                    <a:pt x="24" y="140"/>
                    <a:pt x="24" y="140"/>
                  </a:cubicBezTo>
                  <a:lnTo>
                    <a:pt x="24" y="164"/>
                  </a:lnTo>
                  <a:close/>
                  <a:moveTo>
                    <a:pt x="32" y="148"/>
                  </a:moveTo>
                  <a:cubicBezTo>
                    <a:pt x="40" y="148"/>
                    <a:pt x="40" y="148"/>
                    <a:pt x="40" y="148"/>
                  </a:cubicBezTo>
                  <a:cubicBezTo>
                    <a:pt x="40" y="156"/>
                    <a:pt x="40" y="156"/>
                    <a:pt x="40" y="156"/>
                  </a:cubicBezTo>
                  <a:cubicBezTo>
                    <a:pt x="32" y="156"/>
                    <a:pt x="32" y="156"/>
                    <a:pt x="32" y="156"/>
                  </a:cubicBezTo>
                  <a:lnTo>
                    <a:pt x="32" y="148"/>
                  </a:lnTo>
                  <a:close/>
                  <a:moveTo>
                    <a:pt x="64" y="164"/>
                  </a:moveTo>
                  <a:cubicBezTo>
                    <a:pt x="88" y="164"/>
                    <a:pt x="88" y="164"/>
                    <a:pt x="88" y="164"/>
                  </a:cubicBezTo>
                  <a:cubicBezTo>
                    <a:pt x="88" y="140"/>
                    <a:pt x="88" y="140"/>
                    <a:pt x="88" y="140"/>
                  </a:cubicBezTo>
                  <a:cubicBezTo>
                    <a:pt x="64" y="140"/>
                    <a:pt x="64" y="140"/>
                    <a:pt x="64" y="140"/>
                  </a:cubicBezTo>
                  <a:lnTo>
                    <a:pt x="64" y="164"/>
                  </a:lnTo>
                  <a:close/>
                  <a:moveTo>
                    <a:pt x="72" y="148"/>
                  </a:moveTo>
                  <a:cubicBezTo>
                    <a:pt x="80" y="148"/>
                    <a:pt x="80" y="148"/>
                    <a:pt x="80" y="148"/>
                  </a:cubicBezTo>
                  <a:cubicBezTo>
                    <a:pt x="80" y="156"/>
                    <a:pt x="80" y="156"/>
                    <a:pt x="80" y="156"/>
                  </a:cubicBezTo>
                  <a:cubicBezTo>
                    <a:pt x="72" y="156"/>
                    <a:pt x="72" y="156"/>
                    <a:pt x="72" y="156"/>
                  </a:cubicBezTo>
                  <a:lnTo>
                    <a:pt x="72" y="148"/>
                  </a:lnTo>
                  <a:close/>
                  <a:moveTo>
                    <a:pt x="104" y="164"/>
                  </a:moveTo>
                  <a:cubicBezTo>
                    <a:pt x="128" y="164"/>
                    <a:pt x="128" y="164"/>
                    <a:pt x="128" y="164"/>
                  </a:cubicBezTo>
                  <a:cubicBezTo>
                    <a:pt x="128" y="140"/>
                    <a:pt x="128" y="140"/>
                    <a:pt x="128" y="140"/>
                  </a:cubicBezTo>
                  <a:cubicBezTo>
                    <a:pt x="104" y="140"/>
                    <a:pt x="104" y="140"/>
                    <a:pt x="104" y="140"/>
                  </a:cubicBezTo>
                  <a:lnTo>
                    <a:pt x="104" y="164"/>
                  </a:lnTo>
                  <a:close/>
                  <a:moveTo>
                    <a:pt x="112" y="148"/>
                  </a:moveTo>
                  <a:cubicBezTo>
                    <a:pt x="120" y="148"/>
                    <a:pt x="120" y="148"/>
                    <a:pt x="120" y="148"/>
                  </a:cubicBezTo>
                  <a:cubicBezTo>
                    <a:pt x="120" y="156"/>
                    <a:pt x="120" y="156"/>
                    <a:pt x="120" y="156"/>
                  </a:cubicBezTo>
                  <a:cubicBezTo>
                    <a:pt x="112" y="156"/>
                    <a:pt x="112" y="156"/>
                    <a:pt x="112" y="156"/>
                  </a:cubicBezTo>
                  <a:lnTo>
                    <a:pt x="112" y="148"/>
                  </a:lnTo>
                  <a:close/>
                  <a:moveTo>
                    <a:pt x="144" y="164"/>
                  </a:moveTo>
                  <a:cubicBezTo>
                    <a:pt x="168" y="164"/>
                    <a:pt x="168" y="164"/>
                    <a:pt x="168" y="164"/>
                  </a:cubicBezTo>
                  <a:cubicBezTo>
                    <a:pt x="168" y="140"/>
                    <a:pt x="168" y="140"/>
                    <a:pt x="168" y="140"/>
                  </a:cubicBezTo>
                  <a:cubicBezTo>
                    <a:pt x="144" y="140"/>
                    <a:pt x="144" y="140"/>
                    <a:pt x="144" y="140"/>
                  </a:cubicBezTo>
                  <a:lnTo>
                    <a:pt x="144" y="164"/>
                  </a:lnTo>
                  <a:close/>
                  <a:moveTo>
                    <a:pt x="152" y="148"/>
                  </a:moveTo>
                  <a:cubicBezTo>
                    <a:pt x="160" y="148"/>
                    <a:pt x="160" y="148"/>
                    <a:pt x="160" y="148"/>
                  </a:cubicBezTo>
                  <a:cubicBezTo>
                    <a:pt x="160" y="156"/>
                    <a:pt x="160" y="156"/>
                    <a:pt x="160" y="156"/>
                  </a:cubicBezTo>
                  <a:cubicBezTo>
                    <a:pt x="152" y="156"/>
                    <a:pt x="152" y="156"/>
                    <a:pt x="152" y="156"/>
                  </a:cubicBezTo>
                  <a:lnTo>
                    <a:pt x="152" y="148"/>
                  </a:lnTo>
                  <a:close/>
                </a:path>
              </a:pathLst>
            </a:custGeom>
            <a:solidFill>
              <a:schemeClr val="tx1"/>
            </a:solidFill>
            <a:ln>
              <a:noFill/>
            </a:ln>
          </p:spPr>
          <p:txBody>
            <a:bodyPr vert="horz" wrap="square" lIns="91440" tIns="45720" rIns="91440" bIns="45720" numCol="1" anchor="t" anchorCtr="0" compatLnSpc="1"/>
            <a:lstStyle/>
            <a:p>
              <a:endParaRPr lang="en-US"/>
            </a:p>
          </p:txBody>
        </p:sp>
        <p:sp>
          <p:nvSpPr>
            <p:cNvPr id="11" name="TextBox 40"/>
            <p:cNvSpPr txBox="1"/>
            <p:nvPr/>
          </p:nvSpPr>
          <p:spPr>
            <a:xfrm>
              <a:off x="1582279" y="1972528"/>
              <a:ext cx="1770521" cy="396583"/>
            </a:xfrm>
            <a:prstGeom prst="rect">
              <a:avLst/>
            </a:prstGeom>
            <a:noFill/>
          </p:spPr>
          <p:txBody>
            <a:bodyPr wrap="square" rtlCol="0">
              <a:spAutoFit/>
            </a:bodyPr>
            <a:lstStyle/>
            <a:p>
              <a:pPr>
                <a:lnSpc>
                  <a:spcPct val="120000"/>
                </a:lnSpc>
              </a:pPr>
              <a:r>
                <a:rPr lang="en-US" i="1" dirty="0"/>
                <a:t>03  12  2024</a:t>
              </a:r>
              <a:endParaRPr lang="en-US" i="1" dirty="0"/>
            </a:p>
          </p:txBody>
        </p:sp>
      </p:gr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8" name="文本框 1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1517510"/>
            <a:ext cx="573207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ONE</a:t>
            </a:r>
            <a:endParaRPr lang="zh-CN" altLang="en-US"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endParaRPr>
          </a:p>
        </p:txBody>
      </p:sp>
      <p:sp>
        <p:nvSpPr>
          <p:cNvPr id="20"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220092" y="4434815"/>
            <a:ext cx="835335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Project Origin and Development Background</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
        <p:nvSpPr>
          <p:cNvPr id="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文本框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3222384"/>
            <a:ext cx="9626251"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项目缘起与开发背景</a:t>
            </a:r>
            <a:endParaRPr lang="zh-CN" altLang="en-US" sz="6000" b="1" dirty="0"/>
          </a:p>
        </p:txBody>
      </p:sp>
      <p:sp>
        <p:nvSpPr>
          <p:cNvPr id="5" name="流程图: 决策 4"/>
          <p:cNvSpPr/>
          <p:nvPr/>
        </p:nvSpPr>
        <p:spPr>
          <a:xfrm>
            <a:off x="482592" y="1752749"/>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占位符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1"/>
          </p:nvPr>
        </p:nvPicPr>
        <p:blipFill>
          <a:blip r:embed="rId1"/>
          <a:stretch>
            <a:fillRect/>
          </a:stretch>
        </p:blipFill>
        <p:spPr>
          <a:xfrm>
            <a:off x="200528" y="922705"/>
            <a:ext cx="11790944" cy="5738281"/>
          </a:xfrm>
        </p:spPr>
      </p:pic>
      <p:pic>
        <p:nvPicPr>
          <p:cNvPr id="15" name="图片 1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rcRect l="10227" t="23554" r="11260" b="23442"/>
          <a:stretch>
            <a:fillRect/>
          </a:stretch>
        </p:blipFill>
        <p:spPr>
          <a:xfrm>
            <a:off x="219954" y="2217991"/>
            <a:ext cx="11771518" cy="4442995"/>
          </a:xfrm>
          <a:prstGeom prst="rect">
            <a:avLst/>
          </a:prstGeom>
        </p:spPr>
      </p:pic>
      <p:grpSp>
        <p:nvGrpSpPr>
          <p:cNvPr id="2" name="Group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300507" y="1039746"/>
            <a:ext cx="6954546" cy="3486314"/>
            <a:chOff x="1691641" y="1803046"/>
            <a:chExt cx="4159528" cy="2168879"/>
          </a:xfrm>
        </p:grpSpPr>
        <p:sp>
          <p:nvSpPr>
            <p:cNvPr id="9" name="Rectangle 8"/>
            <p:cNvSpPr/>
            <p:nvPr/>
          </p:nvSpPr>
          <p:spPr>
            <a:xfrm>
              <a:off x="1691641" y="1803046"/>
              <a:ext cx="4159528" cy="2168879"/>
            </a:xfrm>
            <a:prstGeom prst="rect">
              <a:avLst/>
            </a:prstGeom>
            <a:gradFill>
              <a:gsLst>
                <a:gs pos="1000">
                  <a:schemeClr val="bg2"/>
                </a:gs>
                <a:gs pos="100000">
                  <a:schemeClr val="accent1">
                    <a:lumMod val="75000"/>
                    <a:alpha val="80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20" name="TextBox 19"/>
            <p:cNvSpPr txBox="1"/>
            <p:nvPr/>
          </p:nvSpPr>
          <p:spPr>
            <a:xfrm>
              <a:off x="1800546" y="1953801"/>
              <a:ext cx="2149952" cy="32550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b="1" dirty="0">
                  <a:solidFill>
                    <a:srgbClr val="FFFFFF"/>
                  </a:solidFill>
                  <a:latin typeface="微软雅黑" panose="020B0503020204020204" pitchFamily="34" charset="-122"/>
                  <a:ea typeface="微软雅黑" panose="020B0503020204020204" pitchFamily="34" charset="-122"/>
                  <a:cs typeface="Arial" panose="020B0604020202020204"/>
                </a:rPr>
                <a:t>我国开源社区现状</a:t>
              </a:r>
              <a:endParaRPr kumimoji="0" lang="en-US"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grpSp>
      <p:sp>
        <p:nvSpPr>
          <p:cNvPr id="2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50149" y="1877239"/>
            <a:ext cx="6192342" cy="234628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lang="en-US" altLang="zh-CN" sz="2000" kern="100" dirty="0">
                <a:effectLst/>
                <a:latin typeface="+mj-lt"/>
                <a:ea typeface="Arial" panose="020B0604020202020204" pitchFamily="34" charset="0"/>
              </a:rPr>
              <a:t>	</a:t>
            </a:r>
            <a:r>
              <a:rPr lang="zh-CN" altLang="zh-CN" sz="2000" kern="100" dirty="0">
                <a:effectLst/>
                <a:latin typeface="+mj-lt"/>
                <a:ea typeface="Arial" panose="020B0604020202020204" pitchFamily="34" charset="0"/>
              </a:rPr>
              <a:t>《</a:t>
            </a:r>
            <a:r>
              <a:rPr lang="en-US" altLang="zh-CN" sz="2000" kern="100" dirty="0">
                <a:effectLst/>
                <a:latin typeface="+mj-lt"/>
                <a:ea typeface="Arial" panose="020B0604020202020204" pitchFamily="34" charset="0"/>
              </a:rPr>
              <a:t>2022 </a:t>
            </a:r>
            <a:r>
              <a:rPr lang="zh-CN" altLang="zh-CN" sz="2000" kern="100" dirty="0">
                <a:effectLst/>
                <a:latin typeface="+mj-lt"/>
                <a:ea typeface="Arial" panose="020B0604020202020204" pitchFamily="34" charset="0"/>
              </a:rPr>
              <a:t>中国开源贡献度报告》</a:t>
            </a:r>
            <a:r>
              <a:rPr lang="zh-CN" altLang="en-US" sz="2000" kern="100" dirty="0">
                <a:effectLst/>
                <a:latin typeface="+mj-lt"/>
                <a:ea typeface="Arial" panose="020B0604020202020204" pitchFamily="34" charset="0"/>
              </a:rPr>
              <a:t>显示，当前，我国的开源社区虽然在快速发展，但与全球开源社区相比，仍处于起步阶段。同时，尽管中国的开发者数量庞大，但在开源创造和</a:t>
            </a:r>
            <a:r>
              <a:rPr lang="zh-CN" altLang="en-US" sz="2000" kern="100" dirty="0">
                <a:latin typeface="+mj-lt"/>
                <a:ea typeface="Arial" panose="020B0604020202020204" pitchFamily="34" charset="0"/>
              </a:rPr>
              <a:t>财</a:t>
            </a:r>
            <a:r>
              <a:rPr lang="zh-CN" altLang="en-US" sz="2000" kern="100" dirty="0">
                <a:effectLst/>
                <a:latin typeface="+mj-lt"/>
                <a:ea typeface="Arial" panose="020B0604020202020204" pitchFamily="34" charset="0"/>
              </a:rPr>
              <a:t>富上的表现依然落后于全球领先国家。</a:t>
            </a:r>
            <a:endParaRPr kumimoji="0" lang="en-US" sz="2000" b="0" i="0" u="none" strike="noStrike" kern="1200" cap="none" spc="0" normalizeH="0" baseline="0" noProof="0" dirty="0">
              <a:ln>
                <a:noFill/>
              </a:ln>
              <a:effectLst/>
              <a:uLnTx/>
              <a:uFillTx/>
              <a:latin typeface="+mj-lt"/>
              <a:ea typeface="微软雅黑" panose="020B0503020204020204" pitchFamily="34" charset="-122"/>
              <a:cs typeface="Arial" panose="020B0604020202020204"/>
            </a:endParaRPr>
          </a:p>
        </p:txBody>
      </p:sp>
      <p:sp>
        <p:nvSpPr>
          <p:cNvPr id="4"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14" name="文本框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17" name="Freeform: Shape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7601693" y="1237381"/>
            <a:ext cx="4389779" cy="5423605"/>
          </a:xfrm>
          <a:custGeom>
            <a:avLst/>
            <a:gdLst>
              <a:gd name="connsiteX0" fmla="*/ 0 w 4064835"/>
              <a:gd name="connsiteY0" fmla="*/ 0 h 5423605"/>
              <a:gd name="connsiteX1" fmla="*/ 4003169 w 4064835"/>
              <a:gd name="connsiteY1" fmla="*/ 0 h 5423605"/>
              <a:gd name="connsiteX2" fmla="*/ 4064835 w 4064835"/>
              <a:gd name="connsiteY2" fmla="*/ 61666 h 5423605"/>
              <a:gd name="connsiteX3" fmla="*/ 4064835 w 4064835"/>
              <a:gd name="connsiteY3" fmla="*/ 5361939 h 5423605"/>
              <a:gd name="connsiteX4" fmla="*/ 4003169 w 4064835"/>
              <a:gd name="connsiteY4" fmla="*/ 5423605 h 5423605"/>
              <a:gd name="connsiteX5" fmla="*/ 0 w 4064835"/>
              <a:gd name="connsiteY5" fmla="*/ 5423605 h 54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4835" h="5423605">
                <a:moveTo>
                  <a:pt x="0" y="0"/>
                </a:moveTo>
                <a:lnTo>
                  <a:pt x="4003169" y="0"/>
                </a:lnTo>
                <a:cubicBezTo>
                  <a:pt x="4037226" y="0"/>
                  <a:pt x="4064835" y="27609"/>
                  <a:pt x="4064835" y="61666"/>
                </a:cubicBezTo>
                <a:lnTo>
                  <a:pt x="4064835" y="5361939"/>
                </a:lnTo>
                <a:cubicBezTo>
                  <a:pt x="4064835" y="5395996"/>
                  <a:pt x="4037226" y="5423605"/>
                  <a:pt x="4003169" y="5423605"/>
                </a:cubicBezTo>
                <a:lnTo>
                  <a:pt x="0" y="5423605"/>
                </a:lnTo>
                <a:close/>
              </a:path>
            </a:pathLst>
          </a:custGeom>
          <a:gradFill>
            <a:gsLst>
              <a:gs pos="1000">
                <a:schemeClr val="tx1">
                  <a:lumMod val="85000"/>
                  <a:lumOff val="15000"/>
                </a:schemeClr>
              </a:gs>
              <a:gs pos="100000">
                <a:schemeClr val="tx1">
                  <a:lumMod val="95000"/>
                  <a:lumOff val="5000"/>
                </a:scheme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25" name="TextBox 46"/>
          <p:cNvSpPr txBox="1"/>
          <p:nvPr/>
        </p:nvSpPr>
        <p:spPr>
          <a:xfrm>
            <a:off x="7452168" y="1575211"/>
            <a:ext cx="3338914"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3200" b="1" dirty="0">
                <a:solidFill>
                  <a:srgbClr val="0B104D"/>
                </a:solidFill>
                <a:latin typeface="微软雅黑" panose="020B0503020204020204" pitchFamily="34" charset="-122"/>
                <a:ea typeface="微软雅黑" panose="020B0503020204020204" pitchFamily="34" charset="-122"/>
                <a:cs typeface="Arial" panose="020B0604020202020204"/>
              </a:rPr>
              <a:t>中国</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拥有全球</a:t>
            </a:r>
            <a:r>
              <a:rPr lang="en-US" altLang="zh-CN" sz="3200" b="1" dirty="0">
                <a:solidFill>
                  <a:srgbClr val="0B104D"/>
                </a:solidFill>
                <a:latin typeface="微软雅黑" panose="020B0503020204020204" pitchFamily="34" charset="-122"/>
                <a:ea typeface="微软雅黑" panose="020B0503020204020204" pitchFamily="34" charset="-122"/>
                <a:cs typeface="Arial" panose="020B0604020202020204"/>
              </a:rPr>
              <a:t>30%</a:t>
            </a:r>
            <a:endParaRPr lang="en-US" altLang="zh-CN" sz="3200" b="1" dirty="0">
              <a:solidFill>
                <a:srgbClr val="0B104D"/>
              </a:solidFill>
              <a:latin typeface="微软雅黑" panose="020B0503020204020204" pitchFamily="34" charset="-122"/>
              <a:ea typeface="微软雅黑" panose="020B0503020204020204" pitchFamily="34" charset="-122"/>
              <a:cs typeface="Arial" panose="020B0604020202020204"/>
            </a:endParaRPr>
          </a:p>
        </p:txBody>
      </p:sp>
      <p:sp>
        <p:nvSpPr>
          <p:cNvPr id="33" name="Rectangle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618343" y="4786003"/>
            <a:ext cx="5977412" cy="1878364"/>
          </a:xfrm>
          <a:prstGeom prst="rect">
            <a:avLst/>
          </a:prstGeom>
          <a:solidFill>
            <a:schemeClr val="tx1">
              <a:lumMod val="85000"/>
              <a:lumOff val="1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39" name="TextBox 21"/>
          <p:cNvSpPr txBox="1"/>
          <p:nvPr/>
        </p:nvSpPr>
        <p:spPr>
          <a:xfrm>
            <a:off x="4223225" y="4933513"/>
            <a:ext cx="3325100" cy="707886"/>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中国开发者主导的开源项目仅占全球</a:t>
            </a:r>
            <a:endParaRPr kumimoji="0" lang="en-US" sz="20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grpSp>
        <p:nvGrpSpPr>
          <p:cNvPr id="41" name="Group 1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5341131" y="5599504"/>
            <a:ext cx="1207021" cy="1008302"/>
            <a:chOff x="5701854" y="4678731"/>
            <a:chExt cx="1512455" cy="1285113"/>
          </a:xfrm>
        </p:grpSpPr>
        <p:sp>
          <p:nvSpPr>
            <p:cNvPr id="42" name="Oval 9"/>
            <p:cNvSpPr/>
            <p:nvPr/>
          </p:nvSpPr>
          <p:spPr>
            <a:xfrm>
              <a:off x="5791091" y="4678731"/>
              <a:ext cx="1285113" cy="1285113"/>
            </a:xfrm>
            <a:prstGeom prst="ellipse">
              <a:avLst/>
            </a:prstGeom>
            <a:noFill/>
            <a:ln w="38100">
              <a:solidFill>
                <a:schemeClr val="bg1">
                  <a:lumMod val="65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2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43" name="Arc 10"/>
            <p:cNvSpPr/>
            <p:nvPr/>
          </p:nvSpPr>
          <p:spPr>
            <a:xfrm>
              <a:off x="5803957" y="4678731"/>
              <a:ext cx="1285113" cy="1285113"/>
            </a:xfrm>
            <a:prstGeom prst="arc">
              <a:avLst>
                <a:gd name="adj1" fmla="val 16311768"/>
                <a:gd name="adj2" fmla="val 18976893"/>
              </a:avLst>
            </a:prstGeom>
            <a:ln w="38100" cap="rnd">
              <a:gradFill flip="none" rotWithShape="1">
                <a:gsLst>
                  <a:gs pos="0">
                    <a:schemeClr val="accent1"/>
                  </a:gs>
                  <a:gs pos="100000">
                    <a:schemeClr val="accent2"/>
                  </a:gs>
                </a:gsLst>
                <a:lin ang="13500000" scaled="1"/>
              </a:gradFill>
              <a:headEnd type="none" w="lg" len="lg"/>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dirty="0">
                <a:ln>
                  <a:noFill/>
                </a:ln>
                <a:solidFill>
                  <a:srgbClr val="0B104D">
                    <a:lumMod val="50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54" name="TextBox 11"/>
            <p:cNvSpPr txBox="1"/>
            <p:nvPr/>
          </p:nvSpPr>
          <p:spPr>
            <a:xfrm>
              <a:off x="5701854" y="5007318"/>
              <a:ext cx="1512455" cy="69300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800" b="1" spc="-150" dirty="0">
                  <a:solidFill>
                    <a:srgbClr val="0B104D">
                      <a:lumMod val="95000"/>
                    </a:srgbClr>
                  </a:solidFill>
                  <a:latin typeface="微软雅黑" panose="020B0503020204020204" pitchFamily="34" charset="-122"/>
                  <a:ea typeface="微软雅黑" panose="020B0503020204020204" pitchFamily="34" charset="-122"/>
                  <a:cs typeface="Arial" panose="020B0604020202020204"/>
                </a:rPr>
                <a:t>12.5</a:t>
              </a:r>
              <a:r>
                <a:rPr kumimoji="0" lang="en-US" altLang="zh-CN" sz="2400" b="1" i="0" u="none" strike="noStrike" kern="1200" cap="none" spc="-150" normalizeH="0" baseline="30000" noProof="0" dirty="0">
                  <a:ln>
                    <a:noFill/>
                  </a:ln>
                  <a:solidFill>
                    <a:srgbClr val="0B104D">
                      <a:lumMod val="95000"/>
                    </a:srgbClr>
                  </a:solidFill>
                  <a:effectLst/>
                  <a:uLnTx/>
                  <a:uFillTx/>
                  <a:latin typeface="微软雅黑" panose="020B0503020204020204" pitchFamily="34" charset="-122"/>
                  <a:ea typeface="微软雅黑" panose="020B0503020204020204" pitchFamily="34" charset="-122"/>
                  <a:cs typeface="Arial" panose="020B0604020202020204"/>
                </a:rPr>
                <a:t> %</a:t>
              </a:r>
              <a:endParaRPr kumimoji="0" lang="en-US" sz="2400" b="1" i="0" u="none" strike="noStrike" kern="1200" cap="none" spc="-150" normalizeH="0" baseline="30000" noProof="0" dirty="0">
                <a:ln>
                  <a:noFill/>
                </a:ln>
                <a:solidFill>
                  <a:srgbClr val="0B104D">
                    <a:lumMod val="95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grpSp>
      <p:sp>
        <p:nvSpPr>
          <p:cNvPr id="55" name="TextBox 21"/>
          <p:cNvSpPr txBox="1"/>
          <p:nvPr/>
        </p:nvSpPr>
        <p:spPr>
          <a:xfrm>
            <a:off x="1677159" y="4921609"/>
            <a:ext cx="2688356" cy="707886"/>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国际开源项目</a:t>
            </a:r>
            <a:r>
              <a:rPr lang="en-US" altLang="zh-CN" sz="2000" dirty="0">
                <a:solidFill>
                  <a:srgbClr val="0B104D"/>
                </a:solidFill>
                <a:latin typeface="Times New Roman" panose="02020603050405020304" pitchFamily="18" charset="0"/>
                <a:ea typeface="微软雅黑" panose="020B0503020204020204" pitchFamily="34" charset="-122"/>
                <a:cs typeface="Times New Roman" panose="02020603050405020304" pitchFamily="18" charset="0"/>
              </a:rPr>
              <a:t>Top</a:t>
            </a:r>
            <a:r>
              <a:rPr lang="en-US" altLang="zh-CN" sz="2000" dirty="0">
                <a:solidFill>
                  <a:srgbClr val="0B104D"/>
                </a:solidFill>
                <a:latin typeface="微软雅黑" panose="020B0503020204020204" pitchFamily="34" charset="-122"/>
                <a:ea typeface="微软雅黑" panose="020B0503020204020204" pitchFamily="34" charset="-122"/>
                <a:cs typeface="Arial" panose="020B0604020202020204"/>
              </a:rPr>
              <a:t>50</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   中国仅占</a:t>
            </a:r>
            <a:endParaRPr kumimoji="0" lang="en-US" sz="20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56" name="TextBox 49"/>
          <p:cNvSpPr txBox="1"/>
          <p:nvPr/>
        </p:nvSpPr>
        <p:spPr>
          <a:xfrm>
            <a:off x="2677941" y="5693157"/>
            <a:ext cx="686791"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rPr>
              <a:t>2</a:t>
            </a:r>
            <a:endParaRPr kumimoji="0" lang="en-US" sz="40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endParaRPr>
          </a:p>
        </p:txBody>
      </p:sp>
      <p:sp>
        <p:nvSpPr>
          <p:cNvPr id="57" name="TextBox 49"/>
          <p:cNvSpPr txBox="1"/>
          <p:nvPr/>
        </p:nvSpPr>
        <p:spPr>
          <a:xfrm>
            <a:off x="3059529" y="6103655"/>
            <a:ext cx="68679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olidFill>
                  <a:srgbClr val="0B104D"/>
                </a:solidFill>
                <a:latin typeface="微软雅黑" panose="020B0503020204020204" pitchFamily="34" charset="-122"/>
                <a:ea typeface="微软雅黑" panose="020B0503020204020204" pitchFamily="34" charset="-122"/>
                <a:cs typeface="等线" panose="02010600030101010101" charset="-122"/>
              </a:rPr>
              <a:t>席</a:t>
            </a:r>
            <a:endParaRPr kumimoji="0" lang="en-US"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endParaRPr>
          </a:p>
        </p:txBody>
      </p:sp>
      <p:sp>
        <p:nvSpPr>
          <p:cNvPr id="59" name="TextBox 46"/>
          <p:cNvSpPr txBox="1"/>
          <p:nvPr/>
        </p:nvSpPr>
        <p:spPr>
          <a:xfrm>
            <a:off x="7933483" y="3222031"/>
            <a:ext cx="4038563"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其中海外贡献者占比</a:t>
            </a:r>
            <a:r>
              <a:rPr lang="en-US" altLang="zh-CN" sz="3200" b="1" dirty="0">
                <a:solidFill>
                  <a:srgbClr val="0B104D"/>
                </a:solidFill>
                <a:latin typeface="微软雅黑" panose="020B0503020204020204" pitchFamily="34" charset="-122"/>
                <a:ea typeface="微软雅黑" panose="020B0503020204020204" pitchFamily="34" charset="-122"/>
                <a:cs typeface="Arial" panose="020B0604020202020204"/>
              </a:rPr>
              <a:t>33.7%</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0" name="TextBox 46"/>
          <p:cNvSpPr txBox="1"/>
          <p:nvPr/>
        </p:nvSpPr>
        <p:spPr>
          <a:xfrm>
            <a:off x="7445087" y="2419933"/>
            <a:ext cx="3338914"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但在开源贡献上的比列</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1" name="TextBox 46"/>
          <p:cNvSpPr txBox="1"/>
          <p:nvPr/>
        </p:nvSpPr>
        <p:spPr>
          <a:xfrm>
            <a:off x="9865531" y="2023228"/>
            <a:ext cx="1935906"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的开发者群体，</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2" name="TextBox 46"/>
          <p:cNvSpPr txBox="1"/>
          <p:nvPr/>
        </p:nvSpPr>
        <p:spPr>
          <a:xfrm>
            <a:off x="8931679" y="2609095"/>
            <a:ext cx="3338914" cy="769441"/>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只占全球</a:t>
            </a:r>
            <a:r>
              <a:rPr lang="en-US" altLang="zh-CN" sz="4400" b="1" dirty="0">
                <a:solidFill>
                  <a:srgbClr val="0B104D"/>
                </a:solidFill>
                <a:latin typeface="微软雅黑" panose="020B0503020204020204" pitchFamily="34" charset="-122"/>
                <a:ea typeface="微软雅黑" panose="020B0503020204020204" pitchFamily="34" charset="-122"/>
                <a:cs typeface="Arial" panose="020B0604020202020204"/>
              </a:rPr>
              <a:t>9.5%</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a:t>
            </a:r>
            <a:endParaRPr kumimoji="0" lang="en-US" altLang="zh-CN" sz="200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3" name="TextBox 46"/>
          <p:cNvSpPr txBox="1"/>
          <p:nvPr/>
        </p:nvSpPr>
        <p:spPr>
          <a:xfrm>
            <a:off x="7762874" y="4602593"/>
            <a:ext cx="4038563"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kern="100" dirty="0">
                <a:solidFill>
                  <a:schemeClr val="accent1"/>
                </a:solidFill>
                <a:effectLst/>
                <a:latin typeface="+mn-ea"/>
              </a:rPr>
              <a:t>开源</a:t>
            </a:r>
            <a:r>
              <a:rPr lang="zh-CN" altLang="zh-CN" sz="2000" kern="100" dirty="0">
                <a:solidFill>
                  <a:schemeClr val="accent1"/>
                </a:solidFill>
                <a:effectLst/>
                <a:latin typeface="+mn-ea"/>
              </a:rPr>
              <a:t>软件工具生态市场只占</a:t>
            </a:r>
            <a:r>
              <a:rPr lang="en-US" altLang="zh-CN" sz="2000" kern="100" dirty="0">
                <a:solidFill>
                  <a:schemeClr val="accent1"/>
                </a:solidFill>
                <a:effectLst/>
                <a:latin typeface="+mn-ea"/>
              </a:rPr>
              <a:t> </a:t>
            </a:r>
            <a:r>
              <a:rPr lang="en-US" altLang="zh-CN" sz="3200" b="1" kern="100" dirty="0">
                <a:solidFill>
                  <a:schemeClr val="accent1"/>
                </a:solidFill>
                <a:effectLst/>
                <a:latin typeface="+mn-ea"/>
              </a:rPr>
              <a:t>1%</a:t>
            </a:r>
            <a:endParaRPr kumimoji="0" lang="en-US" altLang="zh-CN" sz="3200" b="1" i="0" u="none" strike="noStrike" kern="1200" cap="none" spc="0" normalizeH="0" baseline="0" noProof="0" dirty="0">
              <a:ln>
                <a:noFill/>
              </a:ln>
              <a:solidFill>
                <a:schemeClr val="accent1"/>
              </a:solidFill>
              <a:effectLst/>
              <a:uLnTx/>
              <a:uFillTx/>
              <a:latin typeface="+mn-ea"/>
              <a:cs typeface="Arial" panose="020B0604020202020204"/>
            </a:endParaRPr>
          </a:p>
        </p:txBody>
      </p:sp>
      <p:sp>
        <p:nvSpPr>
          <p:cNvPr id="64" name="TextBox 46"/>
          <p:cNvSpPr txBox="1"/>
          <p:nvPr/>
        </p:nvSpPr>
        <p:spPr>
          <a:xfrm>
            <a:off x="7678008" y="5301989"/>
            <a:ext cx="3219972"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zh-CN" sz="2000" kern="100" dirty="0">
                <a:solidFill>
                  <a:schemeClr val="accent1"/>
                </a:solidFill>
                <a:effectLst/>
                <a:latin typeface="+mn-ea"/>
              </a:rPr>
              <a:t>全球开源</a:t>
            </a:r>
            <a:r>
              <a:rPr lang="zh-CN" altLang="en-US" sz="2000" kern="100" dirty="0">
                <a:solidFill>
                  <a:schemeClr val="accent1"/>
                </a:solidFill>
                <a:effectLst/>
                <a:latin typeface="+mn-ea"/>
              </a:rPr>
              <a:t>软件</a:t>
            </a:r>
            <a:r>
              <a:rPr lang="zh-CN" altLang="zh-CN" sz="2000" kern="100" dirty="0">
                <a:solidFill>
                  <a:schemeClr val="accent1"/>
                </a:solidFill>
                <a:effectLst/>
                <a:latin typeface="+mn-ea"/>
              </a:rPr>
              <a:t>服务的收入，</a:t>
            </a:r>
            <a:endParaRPr kumimoji="0" lang="en-US" altLang="zh-CN" sz="2000" b="1" i="0" u="none" strike="noStrike" kern="1200" cap="none" spc="0" normalizeH="0" baseline="0" noProof="0" dirty="0">
              <a:ln>
                <a:noFill/>
              </a:ln>
              <a:solidFill>
                <a:schemeClr val="accent1"/>
              </a:solidFill>
              <a:effectLst/>
              <a:uLnTx/>
              <a:uFillTx/>
              <a:latin typeface="+mn-ea"/>
              <a:cs typeface="Arial" panose="020B0604020202020204"/>
            </a:endParaRPr>
          </a:p>
        </p:txBody>
      </p:sp>
      <p:sp>
        <p:nvSpPr>
          <p:cNvPr id="65" name="TextBox 46"/>
          <p:cNvSpPr txBox="1"/>
          <p:nvPr/>
        </p:nvSpPr>
        <p:spPr>
          <a:xfrm>
            <a:off x="8595157" y="5265169"/>
            <a:ext cx="4038563" cy="1015663"/>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zh-CN" sz="2000" kern="100" dirty="0">
                <a:solidFill>
                  <a:schemeClr val="accent1"/>
                </a:solidFill>
                <a:effectLst/>
                <a:latin typeface="+mn-ea"/>
              </a:rPr>
              <a:t>中国也只</a:t>
            </a:r>
            <a:r>
              <a:rPr lang="zh-CN" altLang="en-US" sz="2000" kern="100" dirty="0">
                <a:solidFill>
                  <a:schemeClr val="accent1"/>
                </a:solidFill>
                <a:effectLst/>
                <a:latin typeface="+mn-ea"/>
              </a:rPr>
              <a:t>占</a:t>
            </a:r>
            <a:r>
              <a:rPr lang="en-US" altLang="zh-CN" sz="2000" kern="100" dirty="0">
                <a:solidFill>
                  <a:schemeClr val="accent1"/>
                </a:solidFill>
                <a:effectLst/>
                <a:latin typeface="+mn-ea"/>
              </a:rPr>
              <a:t> </a:t>
            </a:r>
            <a:r>
              <a:rPr lang="en-US" altLang="zh-CN" sz="6000" b="1" kern="100" dirty="0">
                <a:solidFill>
                  <a:schemeClr val="accent1"/>
                </a:solidFill>
                <a:effectLst/>
                <a:ea typeface="Arial" panose="020B0604020202020204" pitchFamily="34" charset="0"/>
              </a:rPr>
              <a:t>1%</a:t>
            </a:r>
            <a:endParaRPr kumimoji="0" lang="en-US" altLang="zh-CN" sz="60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extLst>
              <a:ext uri="{BEBA8EAE-BF5A-486C-A8C5-ECC9F3942E4B}">
                <a14:imgProps xmlns:a14="http://schemas.microsoft.com/office/drawing/2010/main">
                  <a14:imgLayer r:embed="rId2">
                    <a14:imgEffect>
                      <a14:saturation sat="400000"/>
                    </a14:imgEffect>
                  </a14:imgLayer>
                </a14:imgProps>
              </a:ext>
            </a:extLst>
          </a:blip>
          <a:srcRect l="10227" t="23554" r="11260" b="23442"/>
          <a:stretch>
            <a:fillRect/>
          </a:stretch>
        </p:blipFill>
        <p:spPr>
          <a:xfrm>
            <a:off x="0" y="2212291"/>
            <a:ext cx="12203347" cy="4605983"/>
          </a:xfrm>
          <a:prstGeom prst="rect">
            <a:avLst/>
          </a:prstGeom>
        </p:spPr>
      </p:pic>
      <p:sp>
        <p:nvSpPr>
          <p:cNvPr id="128"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1281429"/>
            <a:ext cx="2088668" cy="2064716"/>
          </a:xfrm>
          <a:prstGeom prst="rect">
            <a:avLst/>
          </a:prstGeom>
          <a:gradFill>
            <a:gsLst>
              <a:gs pos="0">
                <a:srgbClr val="5C33E6"/>
              </a:gs>
              <a:gs pos="100000">
                <a:srgbClr val="1AAEC7"/>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2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4119868"/>
            <a:ext cx="2088668" cy="2064717"/>
          </a:xfrm>
          <a:prstGeom prst="rect">
            <a:avLst/>
          </a:prstGeom>
          <a:solidFill>
            <a:srgbClr val="292B31"/>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6394"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3424880"/>
            <a:ext cx="3949799"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effectLst/>
                <a:latin typeface="+mn-ea"/>
                <a:cs typeface="Times New Roman" panose="02020603050405020304" pitchFamily="18" charset="0"/>
              </a:rPr>
              <a:t>全球开源趋势与潜在问题</a:t>
            </a:r>
            <a:endParaRPr lang="zh-CN" altLang="zh-CN" sz="2800" dirty="0">
              <a:solidFill>
                <a:srgbClr val="F6F9FF"/>
              </a:solidFill>
              <a:latin typeface="+mn-ea"/>
              <a:cs typeface="+mn-ea"/>
              <a:sym typeface="+mn-lt"/>
            </a:endParaRPr>
          </a:p>
        </p:txBody>
      </p:sp>
      <p:sp>
        <p:nvSpPr>
          <p:cNvPr id="16395"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1352709"/>
            <a:ext cx="8537790" cy="1846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latin typeface="+mn-ea"/>
              </a:rPr>
              <a:t>从现状上看，我国的开源软件发展时间较短，正处于一个关键的窗口期</a:t>
            </a:r>
            <a:r>
              <a:rPr lang="en-US" altLang="zh-CN" sz="2000" dirty="0">
                <a:latin typeface="+mn-ea"/>
              </a:rPr>
              <a:t>——</a:t>
            </a:r>
            <a:r>
              <a:rPr lang="zh-CN" altLang="en-US" sz="2000" dirty="0">
                <a:latin typeface="+mn-ea"/>
              </a:rPr>
              <a:t>未来</a:t>
            </a:r>
            <a:r>
              <a:rPr lang="en-US" altLang="zh-CN" sz="2000" dirty="0">
                <a:latin typeface="+mn-ea"/>
              </a:rPr>
              <a:t>3-5</a:t>
            </a:r>
            <a:r>
              <a:rPr lang="zh-CN" altLang="en-US" sz="2000" dirty="0">
                <a:latin typeface="+mn-ea"/>
              </a:rPr>
              <a:t>年将会是中国开源产业的高速发展时期，预计中国的开源贡献比例和软件产业整体生态都将逐步提升。处于各发展成熟期的软件产业都有望加入到开源阵营中来，为国内软件产业发展带来更强的增长动力。</a:t>
            </a:r>
            <a:endParaRPr lang="en-US" altLang="zh-CN" sz="2000" dirty="0">
              <a:latin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9"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907528"/>
            <a:ext cx="2872581"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我</a:t>
            </a:r>
            <a:r>
              <a:rPr lang="zh-CN" altLang="en-US" sz="2800" b="1" kern="100" dirty="0">
                <a:effectLst/>
                <a:latin typeface="+mn-ea"/>
                <a:cs typeface="Times New Roman" panose="02020603050405020304" pitchFamily="18" charset="0"/>
              </a:rPr>
              <a:t>国</a:t>
            </a:r>
            <a:r>
              <a:rPr lang="zh-CN" altLang="zh-CN" sz="2800" b="1" kern="100" dirty="0">
                <a:effectLst/>
                <a:latin typeface="+mn-ea"/>
                <a:cs typeface="Times New Roman" panose="02020603050405020304" pitchFamily="18" charset="0"/>
              </a:rPr>
              <a:t>未来发展机遇</a:t>
            </a:r>
            <a:endParaRPr lang="zh-CN" altLang="zh-CN" sz="2800" dirty="0">
              <a:solidFill>
                <a:srgbClr val="F6F9FF"/>
              </a:solidFill>
              <a:latin typeface="+mn-ea"/>
              <a:cs typeface="+mn-ea"/>
              <a:sym typeface="+mn-lt"/>
            </a:endParaRPr>
          </a:p>
        </p:txBody>
      </p:sp>
      <p:sp>
        <p:nvSpPr>
          <p:cNvPr id="10"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3862078"/>
            <a:ext cx="8621244" cy="2769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latin typeface="+mn-ea"/>
              </a:rPr>
              <a:t>随着全球开源项目数量的激增，管理压力不断加大，如何确保项目质量、健康和持续发展成为一项关键任务。从创建、更新到维护，开源项目的健康度监测和生命周期管理问题亟待解决。</a:t>
            </a:r>
            <a:endParaRPr lang="en-US" altLang="zh-CN" sz="2000" dirty="0">
              <a:latin typeface="+mn-ea"/>
            </a:endParaRPr>
          </a:p>
          <a:p>
            <a:pPr indent="457200">
              <a:lnSpc>
                <a:spcPct val="150000"/>
              </a:lnSpc>
            </a:pPr>
            <a:r>
              <a:rPr lang="zh-CN" altLang="en-US" sz="2000" dirty="0">
                <a:latin typeface="+mn-ea"/>
              </a:rPr>
              <a:t>同时，当前开源项目缺乏完善的质量监控体系与预警机制，开发者对项目的活跃度、社区参与度和安全性等指标缺乏及时的了解，无法及时发现潜在风险，容易造成项目质量下降甚至死亡。</a:t>
            </a:r>
            <a:endParaRPr lang="zh-CN" altLang="en-US" sz="2000" dirty="0">
              <a:latin typeface="+mn-ea"/>
            </a:endParaRPr>
          </a:p>
        </p:txBody>
      </p:sp>
      <p:grpSp>
        <p:nvGrpSpPr>
          <p:cNvPr id="11"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729292" y="1456061"/>
            <a:ext cx="1978571" cy="1732945"/>
            <a:chOff x="-529493" y="-391578"/>
            <a:chExt cx="3957767" cy="3465880"/>
          </a:xfrm>
        </p:grpSpPr>
        <p:sp>
          <p:nvSpPr>
            <p:cNvPr id="12" name="Shape"/>
            <p:cNvSpPr/>
            <p:nvPr/>
          </p:nvSpPr>
          <p:spPr>
            <a:xfrm>
              <a:off x="949827" y="-391578"/>
              <a:ext cx="1304864" cy="1175741"/>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3" name="Connection…"/>
            <p:cNvSpPr txBox="1">
              <a:spLocks noChangeArrowheads="1"/>
            </p:cNvSpPr>
            <p:nvPr/>
          </p:nvSpPr>
          <p:spPr bwMode="auto">
            <a:xfrm>
              <a:off x="-529493" y="858316"/>
              <a:ext cx="3957767" cy="2215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latin typeface="Times New Roman" panose="02020603050405020304" pitchFamily="18" charset="0"/>
                  <a:cs typeface="Times New Roman" panose="02020603050405020304" pitchFamily="18" charset="0"/>
                  <a:sym typeface="+mn-lt"/>
                </a:rPr>
                <a:t>China</a:t>
              </a:r>
              <a:endParaRPr lang="en-US" altLang="zh-CN" sz="32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Development </a:t>
              </a:r>
              <a:endParaRPr lang="en-US" altLang="zh-CN" sz="20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Opportunities</a:t>
              </a:r>
              <a:endParaRPr lang="zh-CN" altLang="zh-CN" sz="2000" b="1" dirty="0">
                <a:latin typeface="Times New Roman" panose="02020603050405020304" pitchFamily="18" charset="0"/>
                <a:cs typeface="Times New Roman" panose="02020603050405020304" pitchFamily="18" charset="0"/>
                <a:sym typeface="+mn-lt"/>
              </a:endParaRPr>
            </a:p>
          </p:txBody>
        </p:sp>
      </p:grpSp>
      <p:sp>
        <p:nvSpPr>
          <p:cNvPr id="14" name="Shape"/>
          <p:cNvSpPr/>
          <p:nvPr/>
        </p:nvSpPr>
        <p:spPr>
          <a:xfrm>
            <a:off x="10474850" y="4387896"/>
            <a:ext cx="509842" cy="488950"/>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29"/>
                  <a:pt x="20618" y="10800"/>
                </a:cubicBezTo>
                <a:cubicBezTo>
                  <a:pt x="20618" y="16223"/>
                  <a:pt x="16223" y="20618"/>
                  <a:pt x="10800" y="20618"/>
                </a:cubicBezTo>
                <a:cubicBezTo>
                  <a:pt x="7588" y="20618"/>
                  <a:pt x="4740" y="19075"/>
                  <a:pt x="2948" y="16691"/>
                </a:cubicBezTo>
                <a:lnTo>
                  <a:pt x="6873" y="16691"/>
                </a:lnTo>
                <a:cubicBezTo>
                  <a:pt x="7144" y="16691"/>
                  <a:pt x="7364" y="16471"/>
                  <a:pt x="7364" y="16200"/>
                </a:cubicBezTo>
                <a:cubicBezTo>
                  <a:pt x="7364" y="15929"/>
                  <a:pt x="7144" y="15709"/>
                  <a:pt x="6873" y="15709"/>
                </a:cubicBezTo>
                <a:lnTo>
                  <a:pt x="1964" y="15709"/>
                </a:lnTo>
                <a:cubicBezTo>
                  <a:pt x="1693" y="15709"/>
                  <a:pt x="1473" y="15929"/>
                  <a:pt x="1473" y="16200"/>
                </a:cubicBezTo>
                <a:lnTo>
                  <a:pt x="1473" y="21109"/>
                </a:lnTo>
                <a:cubicBezTo>
                  <a:pt x="1473" y="21380"/>
                  <a:pt x="1693" y="21600"/>
                  <a:pt x="1964" y="21600"/>
                </a:cubicBezTo>
                <a:cubicBezTo>
                  <a:pt x="2234" y="21600"/>
                  <a:pt x="2455" y="21380"/>
                  <a:pt x="2455" y="21109"/>
                </a:cubicBezTo>
                <a:lnTo>
                  <a:pt x="2455" y="17639"/>
                </a:lnTo>
                <a:cubicBezTo>
                  <a:pt x="4434" y="20054"/>
                  <a:pt x="7433" y="21600"/>
                  <a:pt x="10800" y="21600"/>
                </a:cubicBezTo>
                <a:cubicBezTo>
                  <a:pt x="16764" y="21600"/>
                  <a:pt x="21600" y="16765"/>
                  <a:pt x="21600" y="10800"/>
                </a:cubicBezTo>
                <a:cubicBezTo>
                  <a:pt x="21600" y="10529"/>
                  <a:pt x="21380" y="10309"/>
                  <a:pt x="21109" y="10309"/>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5" name="Connection…"/>
          <p:cNvSpPr txBox="1">
            <a:spLocks noChangeArrowheads="1"/>
          </p:cNvSpPr>
          <p:nvPr/>
        </p:nvSpPr>
        <p:spPr bwMode="auto">
          <a:xfrm>
            <a:off x="9609401" y="4942486"/>
            <a:ext cx="2218351"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latin typeface="Times New Roman" panose="02020603050405020304" pitchFamily="18" charset="0"/>
                <a:cs typeface="Times New Roman" panose="02020603050405020304" pitchFamily="18" charset="0"/>
                <a:sym typeface="+mn-lt"/>
              </a:rPr>
              <a:t>Global</a:t>
            </a:r>
            <a:endParaRPr lang="en-US" altLang="zh-CN" sz="32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Open-source </a:t>
            </a:r>
            <a:endParaRPr lang="en-US" altLang="zh-CN" sz="20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Trends</a:t>
            </a:r>
            <a:endParaRPr lang="en-US" altLang="zh-CN" sz="2000" b="1" dirty="0">
              <a:latin typeface="Times New Roman" panose="02020603050405020304" pitchFamily="18" charset="0"/>
              <a:cs typeface="Times New Roman" panose="02020603050405020304" pitchFamily="18" charset="0"/>
              <a:sym typeface="+mn-lt"/>
            </a:endParaRP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extLst>
              <a:ext uri="{BEBA8EAE-BF5A-486C-A8C5-ECC9F3942E4B}">
                <a14:imgProps xmlns:a14="http://schemas.microsoft.com/office/drawing/2010/main">
                  <a14:imgLayer r:embed="rId2">
                    <a14:imgEffect>
                      <a14:saturation sat="400000"/>
                    </a14:imgEffect>
                  </a14:imgLayer>
                </a14:imgProps>
              </a:ext>
            </a:extLst>
          </a:blip>
          <a:srcRect l="10227" t="23554" r="11260" b="23442"/>
          <a:stretch>
            <a:fillRect/>
          </a:stretch>
        </p:blipFill>
        <p:spPr>
          <a:xfrm>
            <a:off x="0" y="2221394"/>
            <a:ext cx="12203347" cy="4605983"/>
          </a:xfrm>
          <a:prstGeom prst="rect">
            <a:avLst/>
          </a:prstGeom>
        </p:spPr>
      </p:pic>
      <p:sp>
        <p:nvSpPr>
          <p:cNvPr id="16395"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66676" y="1649977"/>
            <a:ext cx="8858869" cy="3693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effectLst/>
                <a:latin typeface="+mn-ea"/>
                <a:cs typeface="Times New Roman" panose="02020603050405020304" pitchFamily="18" charset="0"/>
              </a:rPr>
              <a:t>随着全球</a:t>
            </a:r>
            <a:r>
              <a:rPr lang="zh-CN" altLang="zh-CN" sz="2000" dirty="0">
                <a:latin typeface="+mn-ea"/>
                <a:cs typeface="Times New Roman" panose="02020603050405020304" pitchFamily="18" charset="0"/>
              </a:rPr>
              <a:t>开源社区的扩展</a:t>
            </a:r>
            <a:r>
              <a:rPr lang="zh-CN" altLang="en-US" sz="2000" dirty="0">
                <a:latin typeface="+mn-ea"/>
                <a:cs typeface="Times New Roman" panose="02020603050405020304" pitchFamily="18" charset="0"/>
              </a:rPr>
              <a:t>与</a:t>
            </a:r>
            <a:r>
              <a:rPr lang="zh-CN" altLang="en-US" sz="2000" dirty="0">
                <a:effectLst/>
                <a:latin typeface="+mn-ea"/>
                <a:cs typeface="Times New Roman" panose="02020603050405020304" pitchFamily="18" charset="0"/>
              </a:rPr>
              <a:t>开源时代的到来</a:t>
            </a:r>
            <a:r>
              <a:rPr lang="zh-CN" altLang="zh-CN" sz="2000" dirty="0">
                <a:latin typeface="+mn-ea"/>
                <a:cs typeface="Times New Roman" panose="02020603050405020304" pitchFamily="18" charset="0"/>
              </a:rPr>
              <a:t>，对开源项目的健康度、活跃度以及</a:t>
            </a:r>
            <a:r>
              <a:rPr lang="zh-CN" altLang="en-US" sz="2000" dirty="0">
                <a:latin typeface="+mn-ea"/>
                <a:cs typeface="Times New Roman" panose="02020603050405020304" pitchFamily="18" charset="0"/>
              </a:rPr>
              <a:t>贡献度</a:t>
            </a:r>
            <a:r>
              <a:rPr lang="zh-CN" altLang="zh-CN" sz="2000" dirty="0">
                <a:latin typeface="+mn-ea"/>
                <a:cs typeface="Times New Roman" panose="02020603050405020304" pitchFamily="18" charset="0"/>
              </a:rPr>
              <a:t>等关键指标的</a:t>
            </a:r>
            <a:r>
              <a:rPr lang="zh-CN" altLang="en-US" sz="2000" dirty="0">
                <a:latin typeface="+mn-ea"/>
                <a:cs typeface="Times New Roman" panose="02020603050405020304" pitchFamily="18" charset="0"/>
              </a:rPr>
              <a:t>实时</a:t>
            </a:r>
            <a:r>
              <a:rPr lang="zh-CN" altLang="zh-CN" sz="2000" dirty="0">
                <a:latin typeface="+mn-ea"/>
                <a:cs typeface="Times New Roman" panose="02020603050405020304" pitchFamily="18" charset="0"/>
              </a:rPr>
              <a:t>监控变得</a:t>
            </a:r>
            <a:r>
              <a:rPr lang="zh-CN" altLang="en-US" sz="2000" dirty="0">
                <a:latin typeface="+mn-ea"/>
                <a:cs typeface="Times New Roman" panose="02020603050405020304" pitchFamily="18" charset="0"/>
              </a:rPr>
              <a:t>十分必要，</a:t>
            </a:r>
            <a:r>
              <a:rPr lang="zh-CN" altLang="zh-CN" sz="2000" dirty="0">
                <a:latin typeface="+mn-ea"/>
                <a:cs typeface="Times New Roman" panose="02020603050405020304" pitchFamily="18" charset="0"/>
              </a:rPr>
              <a:t>我国</a:t>
            </a:r>
            <a:r>
              <a:rPr lang="zh-CN" altLang="zh-CN" sz="2000" dirty="0">
                <a:effectLst/>
                <a:latin typeface="+mn-ea"/>
                <a:cs typeface="Times New Roman" panose="02020603050405020304" pitchFamily="18" charset="0"/>
              </a:rPr>
              <a:t>的开源社区需要加强对开源项目质量的</a:t>
            </a:r>
            <a:r>
              <a:rPr lang="zh-CN" altLang="en-US" sz="2000" dirty="0">
                <a:effectLst/>
                <a:latin typeface="+mn-ea"/>
                <a:cs typeface="Times New Roman" panose="02020603050405020304" pitchFamily="18" charset="0"/>
              </a:rPr>
              <a:t>实时</a:t>
            </a:r>
            <a:r>
              <a:rPr lang="zh-CN" altLang="zh-CN" sz="2000" dirty="0">
                <a:effectLst/>
                <a:latin typeface="+mn-ea"/>
                <a:cs typeface="Times New Roman" panose="02020603050405020304" pitchFamily="18" charset="0"/>
              </a:rPr>
              <a:t>监测和预警体系建设。</a:t>
            </a:r>
            <a:r>
              <a:rPr lang="zh-CN" altLang="en-US" sz="2000" dirty="0">
                <a:effectLst/>
                <a:latin typeface="+mn-ea"/>
                <a:cs typeface="Times New Roman" panose="02020603050405020304" pitchFamily="18" charset="0"/>
              </a:rPr>
              <a:t>同时，考虑到我国在全球开源社区中的差距，对全球开源项目的主题、技术栈等关键词的提炼，能够帮助开发者快速了解当前开源社区的热点趋势，提供发展建议。</a:t>
            </a:r>
            <a:endParaRPr lang="zh-CN" altLang="en-US" sz="2000" dirty="0">
              <a:effectLst/>
              <a:latin typeface="+mn-ea"/>
              <a:cs typeface="Times New Roman" panose="02020603050405020304" pitchFamily="18" charset="0"/>
            </a:endParaRPr>
          </a:p>
          <a:p>
            <a:pPr indent="457200">
              <a:lnSpc>
                <a:spcPct val="150000"/>
              </a:lnSpc>
            </a:pPr>
            <a:r>
              <a:rPr lang="zh-CN" altLang="en-US" sz="2000" dirty="0">
                <a:effectLst/>
                <a:latin typeface="+mn-ea"/>
                <a:cs typeface="Times New Roman" panose="02020603050405020304" pitchFamily="18" charset="0"/>
              </a:rPr>
              <a:t>此外，通过健康度监测，开发者和项目管理者能够及时调整开发策略，优化资源分配，避免项目在启动阶段或早期阶段因为管理问题而陷入困境。数据驱动决策将为开发者提供强有力的支持，推动开源项目的可持续发展。</a:t>
            </a:r>
            <a:endParaRPr lang="zh-CN" altLang="en-US" sz="2000" dirty="0">
              <a:effectLst/>
              <a:latin typeface="+mn-ea"/>
              <a:cs typeface="Times New Roman" panose="02020603050405020304" pitchFamily="18" charset="0"/>
            </a:endParaRPr>
          </a:p>
        </p:txBody>
      </p:sp>
      <p:sp>
        <p:nvSpPr>
          <p:cNvPr id="142" name="Lin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241675" y="1310086"/>
            <a:ext cx="346869" cy="0"/>
          </a:xfrm>
          <a:prstGeom prst="line">
            <a:avLst/>
          </a:prstGeom>
          <a:ln w="25400">
            <a:solidFill>
              <a:srgbClr val="F6F9FF"/>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0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9"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66676" y="993238"/>
            <a:ext cx="568960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以监测大屏和技术词云拥抱开源时代</a:t>
            </a:r>
            <a:endParaRPr lang="zh-CN" altLang="zh-CN" sz="2800" b="1" dirty="0">
              <a:solidFill>
                <a:srgbClr val="F6F9FF"/>
              </a:solidFill>
              <a:latin typeface="+mn-ea"/>
              <a:cs typeface="+mn-ea"/>
              <a:sym typeface="+mn-lt"/>
            </a:endParaRPr>
          </a:p>
        </p:txBody>
      </p:sp>
      <p:sp>
        <p:nvSpPr>
          <p:cNvPr id="4"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1281429"/>
            <a:ext cx="2088668" cy="2064716"/>
          </a:xfrm>
          <a:prstGeom prst="rect">
            <a:avLst/>
          </a:prstGeom>
          <a:gradFill>
            <a:gsLst>
              <a:gs pos="0">
                <a:srgbClr val="5C33E6"/>
              </a:gs>
              <a:gs pos="100000">
                <a:srgbClr val="1AAEC7"/>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6"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4119868"/>
            <a:ext cx="2088668" cy="2064717"/>
          </a:xfrm>
          <a:prstGeom prst="rect">
            <a:avLst/>
          </a:prstGeom>
          <a:solidFill>
            <a:srgbClr val="292B31"/>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1" name="Connection…"/>
          <p:cNvSpPr txBox="1">
            <a:spLocks noChangeArrowheads="1"/>
          </p:cNvSpPr>
          <p:nvPr/>
        </p:nvSpPr>
        <p:spPr bwMode="auto">
          <a:xfrm>
            <a:off x="9498417" y="2221394"/>
            <a:ext cx="2462708"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2400" b="1" dirty="0" err="1">
                <a:latin typeface="Times New Roman" panose="02020603050405020304" pitchFamily="18" charset="0"/>
                <a:cs typeface="Times New Roman" panose="02020603050405020304" pitchFamily="18" charset="0"/>
                <a:sym typeface="+mn-lt"/>
              </a:rPr>
              <a:t>OpenMonitor</a:t>
            </a:r>
            <a:endParaRPr lang="en-US" altLang="zh-CN" sz="24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Monitoring and Warning</a:t>
            </a:r>
            <a:endParaRPr lang="en-US" altLang="zh-CN" sz="2000" b="1" dirty="0">
              <a:latin typeface="Times New Roman" panose="02020603050405020304" pitchFamily="18" charset="0"/>
              <a:cs typeface="Times New Roman" panose="02020603050405020304" pitchFamily="18" charset="0"/>
              <a:sym typeface="+mn-lt"/>
            </a:endParaRPr>
          </a:p>
        </p:txBody>
      </p:sp>
      <p:sp>
        <p:nvSpPr>
          <p:cNvPr id="13" name="Connection…"/>
          <p:cNvSpPr txBox="1">
            <a:spLocks noChangeArrowheads="1"/>
          </p:cNvSpPr>
          <p:nvPr/>
        </p:nvSpPr>
        <p:spPr bwMode="auto">
          <a:xfrm>
            <a:off x="9620595" y="5028654"/>
            <a:ext cx="2218351"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2400" b="1" dirty="0">
                <a:latin typeface="Times New Roman" panose="02020603050405020304" pitchFamily="18" charset="0"/>
                <a:cs typeface="Times New Roman" panose="02020603050405020304" pitchFamily="18" charset="0"/>
                <a:sym typeface="+mn-lt"/>
              </a:rPr>
              <a:t>Project</a:t>
            </a:r>
            <a:endParaRPr lang="en-US" altLang="zh-CN" sz="24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Better </a:t>
            </a:r>
            <a:endParaRPr lang="en-US" altLang="zh-CN" sz="20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Development</a:t>
            </a:r>
            <a:endParaRPr lang="en-US" altLang="zh-CN" sz="2000" b="1" dirty="0">
              <a:latin typeface="Times New Roman" panose="02020603050405020304" pitchFamily="18" charset="0"/>
              <a:cs typeface="Times New Roman" panose="02020603050405020304" pitchFamily="18" charset="0"/>
              <a:sym typeface="+mn-lt"/>
            </a:endParaRPr>
          </a:p>
        </p:txBody>
      </p:sp>
      <p:sp>
        <p:nvSpPr>
          <p:cNvPr id="14" name="Shape"/>
          <p:cNvSpPr/>
          <p:nvPr/>
        </p:nvSpPr>
        <p:spPr>
          <a:xfrm>
            <a:off x="10438281" y="4399723"/>
            <a:ext cx="652329" cy="587872"/>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6" name="Shape"/>
          <p:cNvSpPr/>
          <p:nvPr/>
        </p:nvSpPr>
        <p:spPr>
          <a:xfrm>
            <a:off x="10474850" y="1610957"/>
            <a:ext cx="509842" cy="488950"/>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29"/>
                  <a:pt x="20618" y="10800"/>
                </a:cubicBezTo>
                <a:cubicBezTo>
                  <a:pt x="20618" y="16223"/>
                  <a:pt x="16223" y="20618"/>
                  <a:pt x="10800" y="20618"/>
                </a:cubicBezTo>
                <a:cubicBezTo>
                  <a:pt x="7588" y="20618"/>
                  <a:pt x="4740" y="19075"/>
                  <a:pt x="2948" y="16691"/>
                </a:cubicBezTo>
                <a:lnTo>
                  <a:pt x="6873" y="16691"/>
                </a:lnTo>
                <a:cubicBezTo>
                  <a:pt x="7144" y="16691"/>
                  <a:pt x="7364" y="16471"/>
                  <a:pt x="7364" y="16200"/>
                </a:cubicBezTo>
                <a:cubicBezTo>
                  <a:pt x="7364" y="15929"/>
                  <a:pt x="7144" y="15709"/>
                  <a:pt x="6873" y="15709"/>
                </a:cubicBezTo>
                <a:lnTo>
                  <a:pt x="1964" y="15709"/>
                </a:lnTo>
                <a:cubicBezTo>
                  <a:pt x="1693" y="15709"/>
                  <a:pt x="1473" y="15929"/>
                  <a:pt x="1473" y="16200"/>
                </a:cubicBezTo>
                <a:lnTo>
                  <a:pt x="1473" y="21109"/>
                </a:lnTo>
                <a:cubicBezTo>
                  <a:pt x="1473" y="21380"/>
                  <a:pt x="1693" y="21600"/>
                  <a:pt x="1964" y="21600"/>
                </a:cubicBezTo>
                <a:cubicBezTo>
                  <a:pt x="2234" y="21600"/>
                  <a:pt x="2455" y="21380"/>
                  <a:pt x="2455" y="21109"/>
                </a:cubicBezTo>
                <a:lnTo>
                  <a:pt x="2455" y="17639"/>
                </a:lnTo>
                <a:cubicBezTo>
                  <a:pt x="4434" y="20054"/>
                  <a:pt x="7433" y="21600"/>
                  <a:pt x="10800" y="21600"/>
                </a:cubicBezTo>
                <a:cubicBezTo>
                  <a:pt x="16764" y="21600"/>
                  <a:pt x="21600" y="16765"/>
                  <a:pt x="21600" y="10800"/>
                </a:cubicBezTo>
                <a:cubicBezTo>
                  <a:pt x="21600" y="10529"/>
                  <a:pt x="21380" y="10309"/>
                  <a:pt x="21109" y="10309"/>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7" name="Down Arrow 2"/>
          <p:cNvSpPr/>
          <p:nvPr/>
        </p:nvSpPr>
        <p:spPr>
          <a:xfrm>
            <a:off x="10636430" y="3574076"/>
            <a:ext cx="256029" cy="399371"/>
          </a:xfrm>
          <a:prstGeom prst="downArrow">
            <a:avLst/>
          </a:prstGeom>
          <a:gradFill>
            <a:gsLst>
              <a:gs pos="48000">
                <a:schemeClr val="accent2">
                  <a:lumMod val="75000"/>
                  <a:alpha val="52000"/>
                </a:schemeClr>
              </a:gs>
              <a:gs pos="0">
                <a:schemeClr val="accent2">
                  <a:alpha val="0"/>
                </a:schemeClr>
              </a:gs>
              <a:gs pos="100000">
                <a:schemeClr val="accent2"/>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dirty="0">
              <a:ln>
                <a:noFill/>
              </a:ln>
              <a:solidFill>
                <a:srgbClr val="FFFFFF">
                  <a:lumMod val="85000"/>
                  <a:lumOff val="15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0"/>
            <a:ext cx="12192000" cy="6858000"/>
          </a:xfrm>
          <a:prstGeom prst="rect">
            <a:avLst/>
          </a:prstGeom>
          <a:solidFill>
            <a:schemeClr val="bg1">
              <a:lumMod val="85000"/>
            </a:schemeClr>
          </a:solidFill>
          <a:ln>
            <a:noFill/>
          </a:ln>
        </p:spPr>
      </p:pic>
      <p:sp>
        <p:nvSpPr>
          <p:cNvPr id="3" name="文本框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984351" y="2015486"/>
            <a:ext cx="4223296"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TWO</a:t>
            </a:r>
            <a:endParaRPr lang="zh-CN" altLang="en-US" sz="6000" b="1" dirty="0">
              <a:latin typeface="Times New Roman" panose="02020603050405020304" pitchFamily="18" charset="0"/>
              <a:cs typeface="Times New Roman" panose="02020603050405020304" pitchFamily="18" charset="0"/>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7" name="文本框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8" name="文本框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409177" y="3319020"/>
            <a:ext cx="5660863"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主要功能创新点</a:t>
            </a:r>
            <a:endParaRPr lang="zh-CN" altLang="en-US" sz="6000" b="1" dirty="0"/>
          </a:p>
        </p:txBody>
      </p:sp>
      <p:sp>
        <p:nvSpPr>
          <p:cNvPr id="12" name="流程图: 决策 11"/>
          <p:cNvSpPr/>
          <p:nvPr/>
        </p:nvSpPr>
        <p:spPr>
          <a:xfrm>
            <a:off x="5807198" y="1511114"/>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
        <p:nvSpPr>
          <p:cNvPr id="13"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10750" y="4432798"/>
            <a:ext cx="505771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Key Functional Innovations</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4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95312" y="1479545"/>
            <a:ext cx="2185405" cy="1612622"/>
          </a:xfrm>
          <a:prstGeom prst="rect">
            <a:avLst/>
          </a:prstGeom>
        </p:spPr>
        <p:txBody>
          <a:bodyPr>
            <a:noAutofit/>
          </a:bodyPr>
          <a:lstStyle>
            <a:defPPr>
              <a:defRPr lang="zh-CN"/>
            </a:defPPr>
            <a:lvl1pPr>
              <a:lnSpc>
                <a:spcPct val="90000"/>
              </a:lnSpc>
              <a:spcBef>
                <a:spcPct val="0"/>
              </a:spcBef>
              <a:buNone/>
              <a:defRPr sz="4400" b="1">
                <a:latin typeface="+mj-lt"/>
                <a:ea typeface="+mj-ea"/>
                <a:cs typeface="+mj-cs"/>
              </a:defRPr>
            </a:lvl1pPr>
          </a:lstStyle>
          <a:p>
            <a:pPr>
              <a:lnSpc>
                <a:spcPct val="100000"/>
              </a:lnSpc>
            </a:pPr>
            <a:r>
              <a:rPr lang="zh-CN" altLang="en-US" sz="2400" dirty="0">
                <a:latin typeface="+mn-ea"/>
                <a:ea typeface="+mn-ea"/>
              </a:rPr>
              <a:t>项目健康度</a:t>
            </a:r>
            <a:endParaRPr lang="zh-CN" altLang="en-US" sz="2400" dirty="0">
              <a:latin typeface="+mn-ea"/>
              <a:ea typeface="+mn-ea"/>
            </a:endParaRPr>
          </a:p>
          <a:p>
            <a:pPr>
              <a:lnSpc>
                <a:spcPct val="100000"/>
              </a:lnSpc>
            </a:pPr>
            <a:r>
              <a:rPr lang="en-US" altLang="zh-CN" sz="2400" dirty="0">
                <a:latin typeface="+mn-ea"/>
                <a:ea typeface="+mn-ea"/>
                <a:sym typeface="+mn-ea"/>
              </a:rPr>
              <a:t>·</a:t>
            </a:r>
            <a:r>
              <a:rPr lang="zh-CN" altLang="en-US" sz="2400" dirty="0">
                <a:latin typeface="+mn-ea"/>
                <a:ea typeface="+mn-ea"/>
                <a:sym typeface="+mn-ea"/>
              </a:rPr>
              <a:t>实时</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监测</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评估</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可视化</a:t>
            </a:r>
            <a:endParaRPr lang="en-US" sz="2400" dirty="0">
              <a:latin typeface="+mn-ea"/>
              <a:ea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pic>
        <p:nvPicPr>
          <p:cNvPr id="8"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1160853" y="3824094"/>
            <a:ext cx="3148876" cy="285913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160853" y="3824094"/>
            <a:ext cx="3148876" cy="2859135"/>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1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227234" y="3824094"/>
            <a:ext cx="7257527" cy="2859135"/>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256466" y="4838254"/>
            <a:ext cx="1875156" cy="1015663"/>
          </a:xfrm>
          <a:prstGeom prst="rect">
            <a:avLst/>
          </a:prstGeom>
          <a:noFill/>
        </p:spPr>
        <p:txBody>
          <a:bodyPr wrap="square" rtlCol="0">
            <a:spAutoFit/>
          </a:bodyPr>
          <a:lstStyle/>
          <a:p>
            <a:pPr algn="ctr"/>
            <a:r>
              <a:rPr lang="zh-CN" altLang="en-US" sz="2000" b="1" dirty="0">
                <a:effectLst/>
                <a:latin typeface="+mn-ea"/>
              </a:rPr>
              <a:t>全球开源项目健康度</a:t>
            </a:r>
            <a:endParaRPr lang="en-US" altLang="zh-CN" sz="2000" b="1" dirty="0">
              <a:effectLst/>
              <a:latin typeface="+mn-ea"/>
            </a:endParaRPr>
          </a:p>
          <a:p>
            <a:pPr algn="ctr"/>
            <a:r>
              <a:rPr lang="zh-CN" altLang="en-US" sz="2000" b="1" dirty="0">
                <a:effectLst/>
                <a:latin typeface="+mn-ea"/>
              </a:rPr>
              <a:t>概览图</a:t>
            </a:r>
            <a:endParaRPr lang="zh-CN" altLang="en-US" sz="2000" b="1" dirty="0">
              <a:latin typeface="+mn-ea"/>
            </a:endParaRPr>
          </a:p>
        </p:txBody>
      </p:sp>
      <p:pic>
        <p:nvPicPr>
          <p:cNvPr id="22"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8767737" y="848561"/>
            <a:ext cx="3148876" cy="28745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3"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767737" y="848561"/>
            <a:ext cx="3148876" cy="2874593"/>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3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2580717" y="848561"/>
            <a:ext cx="7257527" cy="2874593"/>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3"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472071" y="4294444"/>
            <a:ext cx="6767851" cy="1918335"/>
          </a:xfrm>
          <a:prstGeom prst="rect">
            <a:avLst/>
          </a:prstGeom>
          <a:noFill/>
        </p:spPr>
        <p:txBody>
          <a:bodyPr wrap="square" rtlCol="0">
            <a:spAutoFit/>
          </a:bodyPr>
          <a:lstStyle/>
          <a:p>
            <a:pPr>
              <a:lnSpc>
                <a:spcPct val="110000"/>
              </a:lnSpc>
            </a:pPr>
            <a:r>
              <a:rPr lang="zh-CN" altLang="en-US" b="1" dirty="0">
                <a:effectLst/>
                <a:latin typeface="+mn-ea"/>
              </a:rPr>
              <a:t>●</a:t>
            </a:r>
            <a:r>
              <a:rPr lang="en-US" altLang="zh-CN" b="1" dirty="0">
                <a:latin typeface="+mn-ea"/>
              </a:rPr>
              <a:t> GitHub</a:t>
            </a:r>
            <a:r>
              <a:rPr lang="zh-CN" altLang="en-US" b="1" dirty="0">
                <a:latin typeface="+mn-ea"/>
              </a:rPr>
              <a:t>全球</a:t>
            </a:r>
            <a:r>
              <a:rPr lang="en-US" altLang="zh-CN" b="1" dirty="0">
                <a:latin typeface="+mn-ea"/>
              </a:rPr>
              <a:t>top300</a:t>
            </a:r>
            <a:r>
              <a:rPr lang="zh-CN" altLang="en-US" b="1" dirty="0">
                <a:latin typeface="+mn-ea"/>
              </a:rPr>
              <a:t>项目分布图</a:t>
            </a:r>
            <a:r>
              <a:rPr lang="zh-CN" altLang="en-US" dirty="0">
                <a:latin typeface="+mn-ea"/>
              </a:rPr>
              <a:t>：地图可拖拽放大，以点显示该地区开源项目的具体分布位置，以点密度更直观地感受各地区开源社区发展的现状。同时，以点的颜色来划分各项目的影响力</a:t>
            </a:r>
            <a:r>
              <a:rPr lang="zh-CN" altLang="en-US" dirty="0">
                <a:latin typeface="+mn-ea"/>
              </a:rPr>
              <a:t>水平。</a:t>
            </a:r>
            <a:endParaRPr lang="zh-CN" altLang="en-US" dirty="0">
              <a:latin typeface="+mn-ea"/>
            </a:endParaRPr>
          </a:p>
          <a:p>
            <a:pPr>
              <a:lnSpc>
                <a:spcPct val="110000"/>
              </a:lnSpc>
            </a:pPr>
            <a:r>
              <a:rPr lang="zh-CN" altLang="en-US" b="1" dirty="0">
                <a:effectLst/>
                <a:latin typeface="+mn-ea"/>
              </a:rPr>
              <a:t>● 项目点交互</a:t>
            </a:r>
            <a:r>
              <a:rPr lang="zh-CN" altLang="en-US" dirty="0">
                <a:effectLst/>
                <a:latin typeface="+mn-ea"/>
              </a:rPr>
              <a:t>：通过鼠标点击可弹窗显示项目的概要信息</a:t>
            </a:r>
            <a:r>
              <a:rPr lang="zh-CN" altLang="en-US" dirty="0">
                <a:latin typeface="+mn-ea"/>
              </a:rPr>
              <a:t>，包括仓库名称、仓库</a:t>
            </a:r>
            <a:r>
              <a:rPr lang="en-US" altLang="zh-CN" dirty="0">
                <a:latin typeface="+mn-ea"/>
              </a:rPr>
              <a:t>description</a:t>
            </a:r>
            <a:r>
              <a:rPr lang="zh-CN" altLang="en-US" dirty="0">
                <a:latin typeface="+mn-ea"/>
              </a:rPr>
              <a:t>，最新</a:t>
            </a:r>
            <a:r>
              <a:rPr lang="en-US" altLang="zh-CN" dirty="0">
                <a:latin typeface="+mn-ea"/>
              </a:rPr>
              <a:t>OpenRank</a:t>
            </a:r>
            <a:r>
              <a:rPr lang="zh-CN" altLang="en-US" dirty="0">
                <a:latin typeface="+mn-ea"/>
              </a:rPr>
              <a:t>值</a:t>
            </a:r>
            <a:r>
              <a:rPr lang="zh-CN" altLang="en-US" dirty="0">
                <a:latin typeface="+mn-ea"/>
              </a:rPr>
              <a:t>等。</a:t>
            </a:r>
            <a:endParaRPr lang="en-US" altLang="zh-CN" dirty="0">
              <a:effectLst/>
              <a:latin typeface="+mn-ea"/>
            </a:endParaRPr>
          </a:p>
        </p:txBody>
      </p:sp>
      <p:sp>
        <p:nvSpPr>
          <p:cNvPr id="14"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880849" y="1055632"/>
            <a:ext cx="6624112" cy="2527935"/>
          </a:xfrm>
          <a:prstGeom prst="rect">
            <a:avLst/>
          </a:prstGeom>
          <a:noFill/>
        </p:spPr>
        <p:txBody>
          <a:bodyPr wrap="square" rtlCol="0">
            <a:spAutoFit/>
          </a:bodyPr>
          <a:lstStyle/>
          <a:p>
            <a:pPr>
              <a:lnSpc>
                <a:spcPct val="110000"/>
              </a:lnSpc>
            </a:pPr>
            <a:r>
              <a:rPr lang="zh-CN" altLang="en-US" b="1" dirty="0">
                <a:effectLst/>
                <a:latin typeface="+mn-ea"/>
              </a:rPr>
              <a:t>● 健康度指标设计</a:t>
            </a:r>
            <a:r>
              <a:rPr lang="zh-CN" altLang="en-US" dirty="0">
                <a:effectLst/>
                <a:latin typeface="+mn-ea"/>
              </a:rPr>
              <a:t>：从项目活跃度、社区参与度、代码质量、</a:t>
            </a:r>
            <a:r>
              <a:rPr lang="en-US" altLang="zh-CN" dirty="0" err="1">
                <a:effectLst/>
                <a:latin typeface="+mn-ea"/>
              </a:rPr>
              <a:t>issue&amp;PR</a:t>
            </a:r>
            <a:r>
              <a:rPr lang="zh-CN" altLang="en-US" dirty="0">
                <a:effectLst/>
                <a:latin typeface="+mn-ea"/>
              </a:rPr>
              <a:t>的响应</a:t>
            </a:r>
            <a:r>
              <a:rPr lang="en-US" altLang="zh-CN" dirty="0">
                <a:effectLst/>
                <a:latin typeface="+mn-ea"/>
              </a:rPr>
              <a:t>&amp;</a:t>
            </a:r>
            <a:r>
              <a:rPr lang="zh-CN" altLang="en-US" dirty="0">
                <a:effectLst/>
                <a:latin typeface="+mn-ea"/>
              </a:rPr>
              <a:t>持续时间四个自定义角度评估近期</a:t>
            </a:r>
            <a:r>
              <a:rPr lang="en-US" altLang="zh-CN" dirty="0">
                <a:effectLst/>
                <a:latin typeface="+mn-ea"/>
              </a:rPr>
              <a:t>1</a:t>
            </a:r>
            <a:r>
              <a:rPr lang="zh-CN" altLang="en-US" dirty="0">
                <a:effectLst/>
                <a:latin typeface="+mn-ea"/>
              </a:rPr>
              <a:t>个月内</a:t>
            </a:r>
            <a:r>
              <a:rPr lang="en-US" altLang="zh-CN" dirty="0">
                <a:effectLst/>
                <a:latin typeface="+mn-ea"/>
              </a:rPr>
              <a:t>GitHub</a:t>
            </a:r>
            <a:r>
              <a:rPr lang="zh-CN" altLang="en-US" dirty="0">
                <a:effectLst/>
                <a:latin typeface="+mn-ea"/>
              </a:rPr>
              <a:t>项目健康度，并对</a:t>
            </a:r>
            <a:r>
              <a:rPr lang="en-US" altLang="zh-CN" dirty="0" err="1">
                <a:latin typeface="+mn-ea"/>
              </a:rPr>
              <a:t>OpenDigger</a:t>
            </a:r>
            <a:r>
              <a:rPr lang="zh-CN" altLang="en-US" dirty="0">
                <a:latin typeface="+mn-ea"/>
              </a:rPr>
              <a:t>等网站上的最新评分数据进行最大值归一化以获得评分标准的统一。</a:t>
            </a:r>
            <a:endParaRPr lang="en-US" altLang="zh-CN" dirty="0">
              <a:effectLst/>
              <a:latin typeface="+mn-ea"/>
            </a:endParaRPr>
          </a:p>
          <a:p>
            <a:pPr>
              <a:lnSpc>
                <a:spcPct val="110000"/>
              </a:lnSpc>
            </a:pPr>
            <a:r>
              <a:rPr lang="zh-CN" altLang="en-US" b="1" dirty="0">
                <a:effectLst/>
                <a:latin typeface="+mn-ea"/>
              </a:rPr>
              <a:t>● 健康度排名</a:t>
            </a:r>
            <a:r>
              <a:rPr lang="zh-CN" altLang="en-US" dirty="0">
                <a:latin typeface="+mn-ea"/>
              </a:rPr>
              <a:t>：分别展示健康度评分排名靠前的全球项目和中国项目，形成纵向以及横向的对比。</a:t>
            </a:r>
            <a:endParaRPr lang="en-US" altLang="zh-CN" dirty="0">
              <a:latin typeface="+mn-ea"/>
            </a:endParaRPr>
          </a:p>
          <a:p>
            <a:pPr>
              <a:lnSpc>
                <a:spcPct val="110000"/>
              </a:lnSpc>
            </a:pPr>
            <a:r>
              <a:rPr lang="zh-CN" altLang="en-US" b="1" dirty="0">
                <a:effectLst/>
                <a:latin typeface="+mn-ea"/>
              </a:rPr>
              <a:t>● 各项目健康度详细信息</a:t>
            </a:r>
            <a:r>
              <a:rPr lang="zh-CN" altLang="en-US" dirty="0">
                <a:latin typeface="+mn-ea"/>
              </a:rPr>
              <a:t>：单击排名表中项目名称，可</a:t>
            </a:r>
            <a:r>
              <a:rPr lang="zh-CN" altLang="en-US" dirty="0">
                <a:effectLst/>
                <a:latin typeface="+mn-ea"/>
              </a:rPr>
              <a:t>弹出项目健康度详情页面，查看具体的的健康</a:t>
            </a:r>
            <a:r>
              <a:rPr lang="zh-CN" altLang="en-US" dirty="0">
                <a:latin typeface="+mn-ea"/>
              </a:rPr>
              <a:t>度指标得分和时序分析。</a:t>
            </a:r>
            <a:endParaRPr lang="en-US" altLang="zh-CN" dirty="0">
              <a:effectLst/>
              <a:latin typeface="+mn-ea"/>
            </a:endParaRPr>
          </a:p>
        </p:txBody>
      </p:sp>
      <p:sp>
        <p:nvSpPr>
          <p:cNvPr id="11"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051096" y="1778025"/>
            <a:ext cx="1652665" cy="1015663"/>
          </a:xfrm>
          <a:prstGeom prst="rect">
            <a:avLst/>
          </a:prstGeom>
          <a:noFill/>
        </p:spPr>
        <p:txBody>
          <a:bodyPr wrap="square" rtlCol="0">
            <a:spAutoFit/>
          </a:bodyPr>
          <a:lstStyle/>
          <a:p>
            <a:pPr algn="ctr"/>
            <a:r>
              <a:rPr lang="zh-CN" altLang="en-US" sz="2000" b="1" dirty="0">
                <a:effectLst/>
                <a:latin typeface="+mn-ea"/>
              </a:rPr>
              <a:t>全球</a:t>
            </a:r>
            <a:r>
              <a:rPr lang="en-US" altLang="zh-CN" sz="2000" b="1" dirty="0">
                <a:effectLst/>
                <a:latin typeface="+mn-ea"/>
              </a:rPr>
              <a:t>&amp;</a:t>
            </a:r>
            <a:r>
              <a:rPr lang="zh-CN" altLang="en-US" sz="2000" b="1" dirty="0">
                <a:latin typeface="+mn-ea"/>
              </a:rPr>
              <a:t>中国</a:t>
            </a:r>
            <a:r>
              <a:rPr lang="zh-CN" altLang="en-US" sz="2000" b="1" dirty="0">
                <a:effectLst/>
                <a:latin typeface="+mn-ea"/>
              </a:rPr>
              <a:t>项目健康度排名</a:t>
            </a:r>
            <a:r>
              <a:rPr lang="zh-CN" altLang="en-US" sz="2000" b="1" dirty="0">
                <a:latin typeface="+mn-ea"/>
              </a:rPr>
              <a:t>总览表</a:t>
            </a:r>
            <a:endParaRPr lang="zh-CN" altLang="en-US" sz="2000" b="1" dirty="0">
              <a:latin typeface="+mn-ea"/>
            </a:endParaRPr>
          </a:p>
        </p:txBody>
      </p:sp>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4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79729" y="1306847"/>
            <a:ext cx="2350005" cy="1958020"/>
          </a:xfrm>
          <a:prstGeom prst="rect">
            <a:avLst/>
          </a:prstGeom>
        </p:spPr>
        <p:txBody>
          <a:bodyPr>
            <a:noAutofit/>
          </a:bodyPr>
          <a:lstStyle>
            <a:defPPr>
              <a:defRPr lang="zh-CN"/>
            </a:defPPr>
            <a:lvl1pPr>
              <a:lnSpc>
                <a:spcPct val="90000"/>
              </a:lnSpc>
              <a:spcBef>
                <a:spcPct val="0"/>
              </a:spcBef>
              <a:buNone/>
              <a:defRPr sz="4400" b="1">
                <a:latin typeface="+mj-lt"/>
                <a:ea typeface="+mj-ea"/>
                <a:cs typeface="+mj-cs"/>
              </a:defRPr>
            </a:lvl1pPr>
          </a:lstStyle>
          <a:p>
            <a:pPr>
              <a:lnSpc>
                <a:spcPct val="100000"/>
              </a:lnSpc>
            </a:pPr>
            <a:r>
              <a:rPr lang="zh-CN" altLang="en-US" sz="2400" dirty="0">
                <a:latin typeface="+mn-ea"/>
                <a:ea typeface="+mn-ea"/>
              </a:rPr>
              <a:t>风险</a:t>
            </a:r>
            <a:r>
              <a:rPr lang="en-US" altLang="zh-CN" sz="2400" dirty="0">
                <a:latin typeface="+mn-ea"/>
                <a:ea typeface="+mn-ea"/>
              </a:rPr>
              <a:t>&amp;</a:t>
            </a:r>
            <a:r>
              <a:rPr lang="zh-CN" altLang="en-US" sz="2400" dirty="0">
                <a:latin typeface="+mn-ea"/>
                <a:ea typeface="+mn-ea"/>
              </a:rPr>
              <a:t>技术跟踪</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监控</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预警</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技术提取</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可视化</a:t>
            </a:r>
            <a:endParaRPr lang="en-US" sz="2400" dirty="0">
              <a:latin typeface="+mn-ea"/>
              <a:ea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pic>
        <p:nvPicPr>
          <p:cNvPr id="8"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1353957" y="3828080"/>
            <a:ext cx="3148876" cy="285913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353957" y="3828080"/>
            <a:ext cx="3148876" cy="2859135"/>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1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420338" y="3828080"/>
            <a:ext cx="7137859" cy="2859135"/>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422764" y="4984227"/>
            <a:ext cx="1875156" cy="706755"/>
          </a:xfrm>
          <a:prstGeom prst="rect">
            <a:avLst/>
          </a:prstGeom>
          <a:noFill/>
        </p:spPr>
        <p:txBody>
          <a:bodyPr wrap="square" rtlCol="0">
            <a:spAutoFit/>
          </a:bodyPr>
          <a:lstStyle/>
          <a:p>
            <a:pPr algn="ctr"/>
            <a:r>
              <a:rPr lang="zh-CN" altLang="en-US" sz="2000" b="1" dirty="0">
                <a:latin typeface="+mn-ea"/>
              </a:rPr>
              <a:t>项目热点及</a:t>
            </a:r>
            <a:r>
              <a:rPr lang="zh-CN" altLang="en-US" sz="2000" b="1" dirty="0">
                <a:latin typeface="+mn-ea"/>
              </a:rPr>
              <a:t>技术词云</a:t>
            </a:r>
            <a:endParaRPr lang="zh-CN" altLang="en-US" sz="2000" b="1" dirty="0">
              <a:latin typeface="+mn-ea"/>
            </a:endParaRPr>
          </a:p>
        </p:txBody>
      </p:sp>
      <p:pic>
        <p:nvPicPr>
          <p:cNvPr id="22"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8767737" y="848561"/>
            <a:ext cx="3148876" cy="28745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3"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767737" y="848561"/>
            <a:ext cx="3148876" cy="2874593"/>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3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2748880" y="848561"/>
            <a:ext cx="7089364" cy="2874593"/>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3"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595814" y="3968672"/>
            <a:ext cx="6882869" cy="2609215"/>
          </a:xfrm>
          <a:prstGeom prst="rect">
            <a:avLst/>
          </a:prstGeom>
          <a:noFill/>
        </p:spPr>
        <p:txBody>
          <a:bodyPr wrap="square" rtlCol="0">
            <a:spAutoFit/>
          </a:bodyPr>
          <a:lstStyle/>
          <a:p>
            <a:pPr>
              <a:lnSpc>
                <a:spcPct val="130000"/>
              </a:lnSpc>
            </a:pPr>
            <a:r>
              <a:rPr lang="zh-CN" altLang="en-US" b="1" dirty="0">
                <a:effectLst/>
                <a:latin typeface="+mn-ea"/>
              </a:rPr>
              <a:t>● 技术关键词提取</a:t>
            </a:r>
            <a:r>
              <a:rPr lang="zh-CN" altLang="en-US" dirty="0">
                <a:effectLst/>
                <a:latin typeface="+mn-ea"/>
              </a:rPr>
              <a:t>：结合近期</a:t>
            </a:r>
            <a:r>
              <a:rPr lang="en-US" altLang="zh-CN" dirty="0">
                <a:effectLst/>
                <a:latin typeface="+mn-ea"/>
              </a:rPr>
              <a:t>1</a:t>
            </a:r>
            <a:r>
              <a:rPr lang="zh-CN" altLang="en-US" dirty="0">
                <a:effectLst/>
                <a:latin typeface="+mn-ea"/>
              </a:rPr>
              <a:t>个月内</a:t>
            </a:r>
            <a:r>
              <a:rPr lang="en-US" altLang="zh-CN" dirty="0" err="1">
                <a:latin typeface="+mn-ea"/>
              </a:rPr>
              <a:t>O</a:t>
            </a:r>
            <a:r>
              <a:rPr lang="en-US" altLang="zh-CN" dirty="0" err="1">
                <a:effectLst/>
                <a:latin typeface="+mn-ea"/>
              </a:rPr>
              <a:t>penDigger</a:t>
            </a:r>
            <a:r>
              <a:rPr lang="zh-CN" altLang="en-US" dirty="0">
                <a:effectLst/>
                <a:latin typeface="+mn-ea"/>
              </a:rPr>
              <a:t>中</a:t>
            </a:r>
            <a:r>
              <a:rPr lang="en-US" altLang="zh-CN" dirty="0">
                <a:effectLst/>
                <a:latin typeface="+mn-ea"/>
              </a:rPr>
              <a:t>label</a:t>
            </a:r>
            <a:r>
              <a:rPr lang="zh-CN" altLang="en-US" dirty="0">
                <a:effectLst/>
                <a:latin typeface="+mn-ea"/>
              </a:rPr>
              <a:t>标签下的</a:t>
            </a:r>
            <a:r>
              <a:rPr lang="en-US" altLang="zh-CN" dirty="0">
                <a:effectLst/>
                <a:latin typeface="+mn-ea"/>
              </a:rPr>
              <a:t>technology</a:t>
            </a:r>
            <a:r>
              <a:rPr lang="zh-CN" altLang="en-US" dirty="0">
                <a:effectLst/>
                <a:latin typeface="+mn-ea"/>
              </a:rPr>
              <a:t>标签以及各项目</a:t>
            </a:r>
            <a:r>
              <a:rPr lang="en-US" altLang="zh-CN" dirty="0">
                <a:latin typeface="+mn-ea"/>
              </a:rPr>
              <a:t>README</a:t>
            </a:r>
            <a:r>
              <a:rPr lang="zh-CN" altLang="en-US" dirty="0">
                <a:effectLst/>
                <a:latin typeface="+mn-ea"/>
              </a:rPr>
              <a:t>文件中涉及到的</a:t>
            </a:r>
            <a:r>
              <a:rPr lang="zh-CN" altLang="en-US" dirty="0">
                <a:latin typeface="+mn-ea"/>
              </a:rPr>
              <a:t>主要技术，以词频统计的方式总结出排名靠前的热点技术。</a:t>
            </a:r>
            <a:endParaRPr lang="en-US" altLang="zh-CN" dirty="0">
              <a:effectLst/>
              <a:latin typeface="+mn-ea"/>
            </a:endParaRPr>
          </a:p>
          <a:p>
            <a:pPr>
              <a:lnSpc>
                <a:spcPct val="130000"/>
              </a:lnSpc>
            </a:pPr>
            <a:r>
              <a:rPr lang="zh-CN" altLang="en-US" b="1" dirty="0">
                <a:effectLst/>
                <a:latin typeface="+mn-ea"/>
              </a:rPr>
              <a:t>● 技术热点词云</a:t>
            </a:r>
            <a:r>
              <a:rPr lang="zh-CN" altLang="en-US" dirty="0">
                <a:latin typeface="+mn-ea"/>
              </a:rPr>
              <a:t>：以动态词云的方式展示当前全球开源项目中的技术热点，直观反映如今的</a:t>
            </a:r>
            <a:r>
              <a:rPr lang="en-US" altLang="zh-CN" dirty="0">
                <a:latin typeface="+mn-ea"/>
              </a:rPr>
              <a:t>GitHub</a:t>
            </a:r>
            <a:r>
              <a:rPr lang="zh-CN" altLang="en-US" dirty="0">
                <a:latin typeface="+mn-ea"/>
              </a:rPr>
              <a:t>开源项目的</a:t>
            </a:r>
            <a:r>
              <a:rPr lang="zh-CN" altLang="en-US" dirty="0">
                <a:latin typeface="+mn-ea"/>
              </a:rPr>
              <a:t>热门方向。</a:t>
            </a:r>
            <a:endParaRPr lang="en-US" altLang="zh-CN" dirty="0">
              <a:latin typeface="+mn-ea"/>
            </a:endParaRPr>
          </a:p>
          <a:p>
            <a:pPr>
              <a:lnSpc>
                <a:spcPct val="130000"/>
              </a:lnSpc>
            </a:pPr>
            <a:r>
              <a:rPr lang="zh-CN" altLang="en-US" b="1" dirty="0">
                <a:effectLst/>
                <a:latin typeface="+mn-ea"/>
              </a:rPr>
              <a:t>● 交互功能</a:t>
            </a:r>
            <a:r>
              <a:rPr lang="zh-CN" altLang="en-US" dirty="0">
                <a:effectLst/>
                <a:latin typeface="+mn-ea"/>
              </a:rPr>
              <a:t>：在词云中可视的技术点上，以悬浮框展示该技术发展方向的简介以及所涉及到的项目</a:t>
            </a:r>
            <a:r>
              <a:rPr lang="zh-CN" altLang="en-US" dirty="0">
                <a:effectLst/>
                <a:latin typeface="+mn-ea"/>
              </a:rPr>
              <a:t>名称。</a:t>
            </a:r>
            <a:endParaRPr lang="en-US" altLang="zh-CN" dirty="0">
              <a:effectLst/>
              <a:latin typeface="+mn-ea"/>
            </a:endParaRPr>
          </a:p>
        </p:txBody>
      </p:sp>
      <p:sp>
        <p:nvSpPr>
          <p:cNvPr id="14"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981506" y="1306553"/>
            <a:ext cx="6624112" cy="2249170"/>
          </a:xfrm>
          <a:prstGeom prst="rect">
            <a:avLst/>
          </a:prstGeom>
          <a:noFill/>
        </p:spPr>
        <p:txBody>
          <a:bodyPr wrap="square" rtlCol="0">
            <a:spAutoFit/>
          </a:bodyPr>
          <a:lstStyle/>
          <a:p>
            <a:pPr>
              <a:lnSpc>
                <a:spcPct val="130000"/>
              </a:lnSpc>
            </a:pPr>
            <a:r>
              <a:rPr lang="zh-CN" altLang="en-US" b="1" dirty="0">
                <a:effectLst/>
                <a:latin typeface="+mn-ea"/>
              </a:rPr>
              <a:t>● 健康风险项目监测</a:t>
            </a:r>
            <a:r>
              <a:rPr lang="zh-CN" altLang="en-US" dirty="0">
                <a:effectLst/>
                <a:latin typeface="+mn-ea"/>
              </a:rPr>
              <a:t>：从健康度指标数值、项目活跃度、代码健壮度三个维度分别寻找近一个月其对应指标低于设定阈值的项目，并将当前指标</a:t>
            </a:r>
            <a:r>
              <a:rPr lang="zh-CN" altLang="en-US" dirty="0">
                <a:effectLst/>
                <a:latin typeface="+mn-ea"/>
              </a:rPr>
              <a:t>值低于阈值的项目列为“风险项目”。</a:t>
            </a:r>
            <a:endParaRPr lang="en-US" altLang="zh-CN" dirty="0">
              <a:effectLst/>
              <a:latin typeface="+mn-ea"/>
            </a:endParaRPr>
          </a:p>
          <a:p>
            <a:pPr>
              <a:lnSpc>
                <a:spcPct val="130000"/>
              </a:lnSpc>
            </a:pPr>
            <a:r>
              <a:rPr lang="zh-CN" altLang="en-US" b="1" dirty="0">
                <a:effectLst/>
                <a:latin typeface="+mn-ea"/>
              </a:rPr>
              <a:t>● 风险项目列表</a:t>
            </a:r>
            <a:r>
              <a:rPr lang="zh-CN" altLang="en-US" dirty="0">
                <a:effectLst/>
                <a:latin typeface="+mn-ea"/>
              </a:rPr>
              <a:t>：以表格形式动态呈现当前月风险项目，并且附上相对应的风险值，便于项目管理者及时监控与</a:t>
            </a:r>
            <a:r>
              <a:rPr lang="zh-CN" altLang="en-US" dirty="0">
                <a:effectLst/>
                <a:latin typeface="+mn-ea"/>
              </a:rPr>
              <a:t>整改。。</a:t>
            </a:r>
            <a:endParaRPr lang="en-US" altLang="zh-CN" dirty="0">
              <a:effectLst/>
              <a:latin typeface="+mn-ea"/>
            </a:endParaRPr>
          </a:p>
          <a:p>
            <a:pPr>
              <a:lnSpc>
                <a:spcPct val="130000"/>
              </a:lnSpc>
            </a:pPr>
            <a:endParaRPr lang="en-US" altLang="zh-CN" dirty="0">
              <a:effectLst/>
              <a:latin typeface="+mn-ea"/>
            </a:endParaRPr>
          </a:p>
        </p:txBody>
      </p:sp>
      <p:sp>
        <p:nvSpPr>
          <p:cNvPr id="11"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9997533" y="1931914"/>
            <a:ext cx="1759791" cy="707886"/>
          </a:xfrm>
          <a:prstGeom prst="rect">
            <a:avLst/>
          </a:prstGeom>
          <a:noFill/>
        </p:spPr>
        <p:txBody>
          <a:bodyPr wrap="square" rtlCol="0">
            <a:spAutoFit/>
          </a:bodyPr>
          <a:lstStyle/>
          <a:p>
            <a:pPr algn="ctr"/>
            <a:r>
              <a:rPr lang="zh-CN" altLang="en-US" sz="2000" b="1" dirty="0">
                <a:latin typeface="+mn-ea"/>
              </a:rPr>
              <a:t>健康风险项目预警机制</a:t>
            </a:r>
            <a:endParaRPr lang="zh-CN" altLang="en-US" sz="2000" b="1" dirty="0">
              <a:latin typeface="+mn-ea"/>
            </a:endParaRPr>
          </a:p>
        </p:txBody>
      </p:sp>
    </p:spTree>
  </p:cSld>
  <p:clrMapOvr>
    <a:masterClrMapping/>
  </p:clrMapOvr>
  <p:transition spd="slow">
    <p:cover/>
  </p:transition>
</p:sld>
</file>

<file path=ppt/tags/tag1.xml><?xml version="1.0" encoding="utf-8"?>
<p:tagLst xmlns:p="http://schemas.openxmlformats.org/presentationml/2006/main">
  <p:tag name="KSO_WM_DIAGRAM_VIRTUALLY_FRAME" val="{&quot;height&quot;:174.6843307086614,&quot;left&quot;:26.52551181102362,&quot;top&quot;:272.3,&quot;width&quot;:921.3617322834646}"/>
</p:tagLst>
</file>

<file path=ppt/tags/tag10.xml><?xml version="1.0" encoding="utf-8"?>
<p:tagLst xmlns:p="http://schemas.openxmlformats.org/presentationml/2006/main">
  <p:tag name="KSO_WM_DIAGRAM_VIRTUALLY_FRAME" val="{&quot;height&quot;:174.6843307086614,&quot;left&quot;:26.52551181102362,&quot;top&quot;:272.3,&quot;width&quot;:921.3617322834646}"/>
</p:tagLst>
</file>

<file path=ppt/tags/tag11.xml><?xml version="1.0" encoding="utf-8"?>
<p:tagLst xmlns:p="http://schemas.openxmlformats.org/presentationml/2006/main">
  <p:tag name="KSO_WM_DIAGRAM_VIRTUALLY_FRAME" val="{&quot;height&quot;:174.6843307086614,&quot;left&quot;:26.52551181102362,&quot;top&quot;:272.3,&quot;width&quot;:921.3617322834646}"/>
</p:tagLst>
</file>

<file path=ppt/tags/tag12.xml><?xml version="1.0" encoding="utf-8"?>
<p:tagLst xmlns:p="http://schemas.openxmlformats.org/presentationml/2006/main">
  <p:tag name="KSO_WM_DIAGRAM_VIRTUALLY_FRAME" val="{&quot;height&quot;:174.6843307086614,&quot;left&quot;:26.52551181102362,&quot;top&quot;:272.3,&quot;width&quot;:921.3617322834646}"/>
</p:tagLst>
</file>

<file path=ppt/tags/tag13.xml><?xml version="1.0" encoding="utf-8"?>
<p:tagLst xmlns:p="http://schemas.openxmlformats.org/presentationml/2006/main">
  <p:tag name="KSO_WM_DIAGRAM_VIRTUALLY_FRAME" val="{&quot;height&quot;:174.6843307086614,&quot;left&quot;:26.52551181102362,&quot;top&quot;:272.3,&quot;width&quot;:921.3617322834646}"/>
</p:tagLst>
</file>

<file path=ppt/tags/tag14.xml><?xml version="1.0" encoding="utf-8"?>
<p:tagLst xmlns:p="http://schemas.openxmlformats.org/presentationml/2006/main">
  <p:tag name="KSO_WM_DIAGRAM_VIRTUALLY_FRAME" val="{&quot;height&quot;:174.6843307086614,&quot;left&quot;:26.52551181102362,&quot;top&quot;:272.3,&quot;width&quot;:921.3617322834646}"/>
</p:tagLst>
</file>

<file path=ppt/tags/tag15.xml><?xml version="1.0" encoding="utf-8"?>
<p:tagLst xmlns:p="http://schemas.openxmlformats.org/presentationml/2006/main">
  <p:tag name="KSO_WM_DIAGRAM_VIRTUALLY_FRAME" val="{&quot;height&quot;:174.6843307086614,&quot;left&quot;:26.52551181102362,&quot;top&quot;:272.3,&quot;width&quot;:921.3617322834646}"/>
</p:tagLst>
</file>

<file path=ppt/tags/tag16.xml><?xml version="1.0" encoding="utf-8"?>
<p:tagLst xmlns:p="http://schemas.openxmlformats.org/presentationml/2006/main">
  <p:tag name="KSO_WM_DIAGRAM_VIRTUALLY_FRAME" val="{&quot;height&quot;:174.6843307086614,&quot;left&quot;:26.52551181102362,&quot;top&quot;:272.3,&quot;width&quot;:921.3617322834646}"/>
</p:tagLst>
</file>

<file path=ppt/tags/tag17.xml><?xml version="1.0" encoding="utf-8"?>
<p:tagLst xmlns:p="http://schemas.openxmlformats.org/presentationml/2006/main">
  <p:tag name="KSO_WM_DIAGRAM_VIRTUALLY_FRAME" val="{&quot;height&quot;:174.6843307086614,&quot;left&quot;:26.52551181102362,&quot;top&quot;:272.3,&quot;width&quot;:921.3617322834646}"/>
</p:tagLst>
</file>

<file path=ppt/tags/tag18.xml><?xml version="1.0" encoding="utf-8"?>
<p:tagLst xmlns:p="http://schemas.openxmlformats.org/presentationml/2006/main">
  <p:tag name="KSO_WM_DIAGRAM_VIRTUALLY_FRAME" val="{&quot;height&quot;:174.6843307086614,&quot;left&quot;:26.52551181102362,&quot;top&quot;:272.3,&quot;width&quot;:921.3617322834646}"/>
</p:tagLst>
</file>

<file path=ppt/tags/tag19.xml><?xml version="1.0" encoding="utf-8"?>
<p:tagLst xmlns:p="http://schemas.openxmlformats.org/presentationml/2006/main">
  <p:tag name="KSO_WM_DIAGRAM_VIRTUALLY_FRAME" val="{&quot;height&quot;:174.6843307086614,&quot;left&quot;:26.52551181102362,&quot;top&quot;:272.3,&quot;width&quot;:921.3617322834646}"/>
</p:tagLst>
</file>

<file path=ppt/tags/tag2.xml><?xml version="1.0" encoding="utf-8"?>
<p:tagLst xmlns:p="http://schemas.openxmlformats.org/presentationml/2006/main">
  <p:tag name="KSO_WM_DIAGRAM_VIRTUALLY_FRAME" val="{&quot;height&quot;:174.6843307086614,&quot;left&quot;:26.52551181102362,&quot;top&quot;:272.3,&quot;width&quot;:921.3617322834646}"/>
</p:tagLst>
</file>

<file path=ppt/tags/tag20.xml><?xml version="1.0" encoding="utf-8"?>
<p:tagLst xmlns:p="http://schemas.openxmlformats.org/presentationml/2006/main">
  <p:tag name="AS_NET" val="4.0.30319.42000"/>
  <p:tag name="AS_OS" val="Microsoft Windows NT 6.1.7601 Service Pack 1"/>
  <p:tag name="AS_RELEASE_DATE" val="2022.11.14"/>
  <p:tag name="AS_TITLE" val="Aspose.Slides for .NET 4.0 Client Profile"/>
  <p:tag name="AS_VERSION" val="22.11"/>
  <p:tag name="COMMONDATA" val="eyJoZGlkIjoiMmMxNzY4NzliODJmOGYzMWEyZDdkODA0MWI0NTdiODcifQ=="/>
  <p:tag name="KSO_WPP_MARK_KEY" val="cc5ef783-8e60-4e66-9843-38e3a6bb7275"/>
</p:tagLst>
</file>

<file path=ppt/tags/tag3.xml><?xml version="1.0" encoding="utf-8"?>
<p:tagLst xmlns:p="http://schemas.openxmlformats.org/presentationml/2006/main">
  <p:tag name="KSO_WM_DIAGRAM_VIRTUALLY_FRAME" val="{&quot;height&quot;:174.6843307086614,&quot;left&quot;:26.52551181102362,&quot;top&quot;:272.3,&quot;width&quot;:921.3617322834646}"/>
</p:tagLst>
</file>

<file path=ppt/tags/tag4.xml><?xml version="1.0" encoding="utf-8"?>
<p:tagLst xmlns:p="http://schemas.openxmlformats.org/presentationml/2006/main">
  <p:tag name="KSO_WM_DIAGRAM_VIRTUALLY_FRAME" val="{&quot;height&quot;:174.6843307086614,&quot;left&quot;:26.52551181102362,&quot;top&quot;:272.3,&quot;width&quot;:921.3617322834646}"/>
</p:tagLst>
</file>

<file path=ppt/tags/tag5.xml><?xml version="1.0" encoding="utf-8"?>
<p:tagLst xmlns:p="http://schemas.openxmlformats.org/presentationml/2006/main">
  <p:tag name="KSO_WM_DIAGRAM_VIRTUALLY_FRAME" val="{&quot;height&quot;:174.6843307086614,&quot;left&quot;:26.52551181102362,&quot;top&quot;:272.3,&quot;width&quot;:921.3617322834646}"/>
</p:tagLst>
</file>

<file path=ppt/tags/tag6.xml><?xml version="1.0" encoding="utf-8"?>
<p:tagLst xmlns:p="http://schemas.openxmlformats.org/presentationml/2006/main">
  <p:tag name="KSO_WM_DIAGRAM_VIRTUALLY_FRAME" val="{&quot;height&quot;:174.6843307086614,&quot;left&quot;:26.52551181102362,&quot;top&quot;:272.3,&quot;width&quot;:921.3617322834646}"/>
</p:tagLst>
</file>

<file path=ppt/tags/tag7.xml><?xml version="1.0" encoding="utf-8"?>
<p:tagLst xmlns:p="http://schemas.openxmlformats.org/presentationml/2006/main">
  <p:tag name="KSO_WM_DIAGRAM_VIRTUALLY_FRAME" val="{&quot;height&quot;:174.6843307086614,&quot;left&quot;:26.52551181102362,&quot;top&quot;:272.3,&quot;width&quot;:921.3617322834646}"/>
</p:tagLst>
</file>

<file path=ppt/tags/tag8.xml><?xml version="1.0" encoding="utf-8"?>
<p:tagLst xmlns:p="http://schemas.openxmlformats.org/presentationml/2006/main">
  <p:tag name="KSO_WM_DIAGRAM_VIRTUALLY_FRAME" val="{&quot;height&quot;:174.6843307086614,&quot;left&quot;:26.52551181102362,&quot;top&quot;:272.3,&quot;width&quot;:921.3617322834646}"/>
</p:tagLst>
</file>

<file path=ppt/tags/tag9.xml><?xml version="1.0" encoding="utf-8"?>
<p:tagLst xmlns:p="http://schemas.openxmlformats.org/presentationml/2006/main">
  <p:tag name="KSO_WM_DIAGRAM_VIRTUALLY_FRAME" val="{&quot;height&quot;:174.6843307086614,&quot;left&quot;:26.52551181102362,&quot;top&quot;:272.3,&quot;width&quot;:921.3617322834646}"/>
</p:tagLst>
</file>

<file path=ppt/theme/theme1.xml><?xml version="1.0" encoding="utf-8"?>
<a:theme xmlns:a="http://schemas.openxmlformats.org/drawingml/2006/main" name="第一PPT，www.1ppt.com">
  <a:themeElements>
    <a:clrScheme name="35f1ado3">
      <a:dk1>
        <a:srgbClr val="FFFFFF"/>
      </a:dk1>
      <a:lt1>
        <a:srgbClr val="0B104D"/>
      </a:lt1>
      <a:dk2>
        <a:srgbClr val="FCFCFC"/>
      </a:dk2>
      <a:lt2>
        <a:srgbClr val="000000"/>
      </a:lt2>
      <a:accent1>
        <a:srgbClr val="040A47"/>
      </a:accent1>
      <a:accent2>
        <a:srgbClr val="64D9CC"/>
      </a:accent2>
      <a:accent3>
        <a:srgbClr val="4F56EC"/>
      </a:accent3>
      <a:accent4>
        <a:srgbClr val="9E32D8"/>
      </a:accent4>
      <a:accent5>
        <a:srgbClr val="F33D98"/>
      </a:accent5>
      <a:accent6>
        <a:srgbClr val="FFE58C"/>
      </a:accent6>
      <a:hlink>
        <a:srgbClr val="0563C1"/>
      </a:hlink>
      <a:folHlink>
        <a:srgbClr val="954D72"/>
      </a:folHlink>
    </a:clrScheme>
    <a:fontScheme name="Temp">
      <a:majorFont>
        <a:latin typeface="微软雅黑"/>
        <a:ea typeface="微软雅黑"/>
        <a:cs typeface="Arial"/>
      </a:majorFont>
      <a:minorFont>
        <a:latin typeface="微软雅黑"/>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一PPT，www.1ppt.com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宋体"/>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宋体"/>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Template>
  <TotalTime>0</TotalTime>
  <Words>15420</Words>
  <Application>WPS 演示</Application>
  <PresentationFormat>宽屏</PresentationFormat>
  <Paragraphs>479</Paragraphs>
  <Slides>28</Slides>
  <Notes>25</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28</vt:i4>
      </vt:variant>
    </vt:vector>
  </HeadingPairs>
  <TitlesOfParts>
    <vt:vector size="46" baseType="lpstr">
      <vt:lpstr>Arial</vt:lpstr>
      <vt:lpstr>宋体</vt:lpstr>
      <vt:lpstr>Wingdings</vt:lpstr>
      <vt:lpstr>Helvetica Neue</vt:lpstr>
      <vt:lpstr>微软雅黑</vt:lpstr>
      <vt:lpstr>Helvetica Neue Medium</vt:lpstr>
      <vt:lpstr>Times New Roman</vt:lpstr>
      <vt:lpstr>Gill Sans</vt:lpstr>
      <vt:lpstr>等线</vt:lpstr>
      <vt:lpstr>Open Sans</vt:lpstr>
      <vt:lpstr>Segoe Print</vt:lpstr>
      <vt:lpstr>Aharoni</vt:lpstr>
      <vt:lpstr>Arial</vt:lpstr>
      <vt:lpstr>Arial Unicode MS</vt:lpstr>
      <vt:lpstr>Calibri</vt:lpstr>
      <vt:lpstr>Consolas</vt:lpstr>
      <vt:lpstr>第一PPT，www.1ppt.com</vt:lpstr>
      <vt:lpstr>第一PPT，www.1ppt.com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抽象艺术</dc:title>
  <dc:creator>第一PPT</dc:creator>
  <cp:keywords>www.1ppt.com</cp:keywords>
  <dc:description>www.1ppt.com</dc:description>
  <cp:lastModifiedBy>张辰阳</cp:lastModifiedBy>
  <cp:revision>103</cp:revision>
  <dcterms:created xsi:type="dcterms:W3CDTF">2019-01-07T22:11:00Z</dcterms:created>
  <dcterms:modified xsi:type="dcterms:W3CDTF">2025-01-02T03:42:53Z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713E606E009644BD86076554682C4F1B_13</vt:lpwstr>
  </property>
  <property fmtid="{D5CDD505-2E9C-101B-9397-08002B2CF9AE}" pid="3" name="KSOProductBuildVer">
    <vt:lpwstr>2052-12.1.0.19770</vt:lpwstr>
  </property>
</Properties>
</file>

<file path=docProps/thumbnail.jpeg>
</file>